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96" r:id="rId3"/>
    <p:sldId id="261" r:id="rId4"/>
    <p:sldId id="297" r:id="rId5"/>
    <p:sldId id="298" r:id="rId6"/>
    <p:sldId id="306" r:id="rId7"/>
    <p:sldId id="307" r:id="rId8"/>
    <p:sldId id="260" r:id="rId9"/>
    <p:sldId id="300" r:id="rId10"/>
    <p:sldId id="263" r:id="rId11"/>
    <p:sldId id="301" r:id="rId12"/>
    <p:sldId id="270" r:id="rId13"/>
    <p:sldId id="302" r:id="rId14"/>
    <p:sldId id="271" r:id="rId15"/>
    <p:sldId id="305" r:id="rId16"/>
    <p:sldId id="291" r:id="rId17"/>
    <p:sldId id="272" r:id="rId18"/>
    <p:sldId id="304" r:id="rId19"/>
    <p:sldId id="290" r:id="rId20"/>
    <p:sldId id="308" r:id="rId21"/>
    <p:sldId id="292" r:id="rId22"/>
    <p:sldId id="309" r:id="rId23"/>
    <p:sldId id="310" r:id="rId24"/>
    <p:sldId id="311" r:id="rId25"/>
    <p:sldId id="287" r:id="rId26"/>
    <p:sldId id="280" r:id="rId27"/>
    <p:sldId id="283" r:id="rId28"/>
    <p:sldId id="288" r:id="rId29"/>
    <p:sldId id="265" r:id="rId30"/>
    <p:sldId id="264" r:id="rId31"/>
    <p:sldId id="267" r:id="rId32"/>
    <p:sldId id="268" r:id="rId33"/>
    <p:sldId id="26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3469"/>
  </p:normalViewPr>
  <p:slideViewPr>
    <p:cSldViewPr snapToGrid="0">
      <p:cViewPr varScale="1">
        <p:scale>
          <a:sx n="178" d="100"/>
          <a:sy n="178" d="100"/>
        </p:scale>
        <p:origin x="1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variabl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94f58fa9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994f58fa9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0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7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0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qiancy.com</a:t>
            </a:r>
            <a:r>
              <a:rPr lang="en-US" dirty="0"/>
              <a:t>/2016/11/12/</a:t>
            </a:r>
            <a:r>
              <a:rPr lang="en-US" dirty="0" err="1"/>
              <a:t>sne-tsne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/witnessai1/article/details/79377975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Covariance: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measure of the joint variability of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andom variable"/>
              </a:rPr>
              <a:t>random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7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0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85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Plot6</a:t>
            </a:r>
          </a:p>
          <a:p>
            <a:r>
              <a:rPr lang="en-US" dirty="0"/>
              <a:t>Plot7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44D88-1D59-0F42-B573-59E3C767F3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7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4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yolanda-ht.github.io</a:t>
            </a:r>
            <a:r>
              <a:rPr lang="en-US" dirty="0"/>
              <a:t>/</a:t>
            </a:r>
            <a:r>
              <a:rPr lang="en-US" dirty="0" err="1"/>
              <a:t>BioinformaticsRandomSeed</a:t>
            </a:r>
            <a:r>
              <a:rPr lang="en-US" dirty="0"/>
              <a:t>/</a:t>
            </a:r>
            <a:r>
              <a:rPr lang="en-US" dirty="0" err="1"/>
              <a:t>machineLearning</a:t>
            </a:r>
            <a:r>
              <a:rPr lang="en-US" dirty="0"/>
              <a:t>/Unsupervised/</a:t>
            </a:r>
            <a:r>
              <a:rPr lang="en-US" dirty="0" err="1"/>
              <a:t>DimensionalityReduction.html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9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5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5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5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6088F4-8078-894A-B8E1-1408815CD5A0}"/>
              </a:ext>
            </a:extLst>
          </p:cNvPr>
          <p:cNvSpPr/>
          <p:nvPr userDrawn="1"/>
        </p:nvSpPr>
        <p:spPr>
          <a:xfrm>
            <a:off x="0" y="1"/>
            <a:ext cx="9144000" cy="9059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9577C-B744-2D4F-B975-56C4C2FA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777"/>
            <a:ext cx="7886700" cy="67442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EA6B-B2F9-F349-A471-327DE317F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5200"/>
            <a:ext cx="7886700" cy="366752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6665F-FB82-7447-9E11-3B001462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E986-2C7F-344E-AC65-E28C591FA703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8861-85E8-A648-9706-34DD77CD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E71AB-E512-6C42-97D0-372F341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05F5-DB9F-EC4C-A202-1A52EB01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8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758283"/>
            <a:ext cx="8520600" cy="4298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F5E533-0656-BE45-9601-896BD881EB17}"/>
              </a:ext>
            </a:extLst>
          </p:cNvPr>
          <p:cNvCxnSpPr>
            <a:cxnSpLocks/>
          </p:cNvCxnSpPr>
          <p:nvPr userDrawn="1"/>
        </p:nvCxnSpPr>
        <p:spPr>
          <a:xfrm>
            <a:off x="0" y="703987"/>
            <a:ext cx="9144000" cy="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4knAIiAyuOZ4EmbP3-i92UW1ZwsjDoUE?usp=sharin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misread-tsne/" TargetMode="External"/><Relationship Id="rId13" Type="http://schemas.openxmlformats.org/officeDocument/2006/relationships/hyperlink" Target="https://cran.r-project.org/web/packages/umap/vignettes/umap.html" TargetMode="External"/><Relationship Id="rId3" Type="http://schemas.openxmlformats.org/officeDocument/2006/relationships/hyperlink" Target="http://dept.stat.lsa.umich.edu/~jerrick/courses/stat701/notes/mds.html" TargetMode="External"/><Relationship Id="rId7" Type="http://schemas.openxmlformats.org/officeDocument/2006/relationships/hyperlink" Target="https://towardsdatascience.com/guide-to-dimensionality-reduction-in-single-cell-rna-seq-analysis-1d77284eed1c#e5d0" TargetMode="External"/><Relationship Id="rId12" Type="http://schemas.openxmlformats.org/officeDocument/2006/relationships/hyperlink" Target="https://ajitjohnson.com/tsne-for-biologist-tutorial/" TargetMode="External"/><Relationship Id="rId2" Type="http://schemas.openxmlformats.org/officeDocument/2006/relationships/hyperlink" Target="https://builtin.com/data-science/step-step-explanation-principal-component-analysis" TargetMode="External"/><Relationship Id="rId16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ture.com/articles/nbt.4314" TargetMode="External"/><Relationship Id="rId11" Type="http://schemas.openxmlformats.org/officeDocument/2006/relationships/hyperlink" Target="https://www.datacamp.com/community/tutorials/pca-analysis-r" TargetMode="External"/><Relationship Id="rId5" Type="http://schemas.openxmlformats.org/officeDocument/2006/relationships/hyperlink" Target="https://scikit-learn.org/stable/auto_examples/manifold/plot_compare_methods.html" TargetMode="External"/><Relationship Id="rId15" Type="http://schemas.openxmlformats.org/officeDocument/2006/relationships/hyperlink" Target="https://scikit-learn.org/stable/modules/generated/sklearn.manifold.TSNE.html" TargetMode="External"/><Relationship Id="rId10" Type="http://schemas.openxmlformats.org/officeDocument/2006/relationships/hyperlink" Target="https://projector.tensorflow.org/" TargetMode="External"/><Relationship Id="rId4" Type="http://schemas.openxmlformats.org/officeDocument/2006/relationships/hyperlink" Target="https://www.geeksforgeeks.org/difference-between-pca-vs-t-sne/" TargetMode="External"/><Relationship Id="rId9" Type="http://schemas.openxmlformats.org/officeDocument/2006/relationships/hyperlink" Target="https://pair-code.github.io/understanding-umap/" TargetMode="External"/><Relationship Id="rId14" Type="http://schemas.openxmlformats.org/officeDocument/2006/relationships/hyperlink" Target="https://scikit-learn.org/stable/modules/generated/sklearn.decomposition.PCA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168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b="1" dirty="0"/>
              <a:t>B9.aa</a:t>
            </a:r>
            <a:r>
              <a:rPr lang="en" sz="3200" dirty="0"/>
              <a:t> </a:t>
            </a:r>
            <a:endParaRPr sz="3200" dirty="0"/>
          </a:p>
          <a:p>
            <a:pPr lvl="0"/>
            <a:r>
              <a:rPr lang="en" sz="3200" dirty="0"/>
              <a:t>Dimensionality reduction with </a:t>
            </a:r>
            <a:r>
              <a:rPr lang="en" sz="3200" dirty="0">
                <a:solidFill>
                  <a:srgbClr val="C00000"/>
                </a:solidFill>
              </a:rPr>
              <a:t>PCA </a:t>
            </a:r>
            <a:br>
              <a:rPr lang="en" sz="3200" dirty="0">
                <a:solidFill>
                  <a:srgbClr val="C00000"/>
                </a:solidFill>
              </a:rPr>
            </a:br>
            <a:r>
              <a:rPr lang="en" sz="3200" dirty="0">
                <a:solidFill>
                  <a:srgbClr val="C00000"/>
                </a:solidFill>
              </a:rPr>
              <a:t>(</a:t>
            </a:r>
            <a:r>
              <a:rPr lang="en-US" sz="3200" dirty="0">
                <a:solidFill>
                  <a:srgbClr val="C00000"/>
                </a:solidFill>
              </a:rPr>
              <a:t>principal component analysis</a:t>
            </a:r>
            <a:r>
              <a:rPr lang="en" sz="3200" dirty="0">
                <a:solidFill>
                  <a:srgbClr val="C00000"/>
                </a:solidFill>
              </a:rPr>
              <a:t>)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619025"/>
            <a:ext cx="8520600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 dirty="0">
                <a:solidFill>
                  <a:srgbClr val="595959"/>
                </a:solidFill>
              </a:rPr>
              <a:t>Huitian (Yolanda) Diao</a:t>
            </a: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3DA29-5883-B74A-AD07-1FBB389C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75" y="1689174"/>
            <a:ext cx="3799650" cy="2929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78509-356F-3A47-B0FF-6BAE919E73E9}"/>
              </a:ext>
            </a:extLst>
          </p:cNvPr>
          <p:cNvSpPr txBox="1"/>
          <p:nvPr/>
        </p:nvSpPr>
        <p:spPr>
          <a:xfrm>
            <a:off x="5057337" y="1689174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Bus = PCA</a:t>
            </a:r>
          </a:p>
          <a:p>
            <a:pPr algn="r"/>
            <a:r>
              <a:rPr lang="en-US" b="1" dirty="0">
                <a:solidFill>
                  <a:srgbClr val="C0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Tom = dataset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4D0A-B684-6F40-A02B-A49F44E6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PCA (principal component analysis)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A4575-8446-F241-8A99-173E40E5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Generalized description:</a:t>
            </a:r>
          </a:p>
          <a:p>
            <a:pPr marL="114300" indent="0">
              <a:buNone/>
            </a:pPr>
            <a:r>
              <a:rPr lang="en-US" dirty="0"/>
              <a:t>Maximize variance in the first few dimensions in a new coordinate system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F40272-64C3-C443-9037-6A9EEA6A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28" y="1993149"/>
            <a:ext cx="434535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7A4BE-BB42-F74F-B0A2-2FD6C73A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7" y="1953394"/>
            <a:ext cx="24384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3BF46-EEC1-874F-B7DD-6D1B82AF8565}"/>
              </a:ext>
            </a:extLst>
          </p:cNvPr>
          <p:cNvSpPr txBox="1"/>
          <p:nvPr/>
        </p:nvSpPr>
        <p:spPr>
          <a:xfrm>
            <a:off x="394268" y="3676123"/>
            <a:ext cx="337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variances explained by u1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40EA8-A9D4-2643-B3F5-4D8F76146BEF}"/>
              </a:ext>
            </a:extLst>
          </p:cNvPr>
          <p:cNvSpPr txBox="1"/>
          <p:nvPr/>
        </p:nvSpPr>
        <p:spPr>
          <a:xfrm>
            <a:off x="4344021" y="3669944"/>
            <a:ext cx="4206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Most of variances explained PC1-PC2 plane</a:t>
            </a:r>
          </a:p>
        </p:txBody>
      </p:sp>
    </p:spTree>
    <p:extLst>
      <p:ext uri="{BB962C8B-B14F-4D97-AF65-F5344CB8AC3E}">
        <p14:creationId xmlns:p14="http://schemas.microsoft.com/office/powerpoint/2010/main" val="1455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4D0A-B684-6F40-A02B-A49F44E6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of PCA in bioinformatics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87311D-6D37-6244-997A-6F5AD550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7" y="952992"/>
            <a:ext cx="5159830" cy="2085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6BD566-70AB-0E40-84FA-8E92B09881B1}"/>
              </a:ext>
            </a:extLst>
          </p:cNvPr>
          <p:cNvSpPr txBox="1"/>
          <p:nvPr/>
        </p:nvSpPr>
        <p:spPr>
          <a:xfrm>
            <a:off x="2144114" y="65938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RNA-seq TPM matrix</a:t>
            </a:r>
          </a:p>
        </p:txBody>
      </p:sp>
    </p:spTree>
    <p:extLst>
      <p:ext uri="{BB962C8B-B14F-4D97-AF65-F5344CB8AC3E}">
        <p14:creationId xmlns:p14="http://schemas.microsoft.com/office/powerpoint/2010/main" val="39869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4D0A-B684-6F40-A02B-A49F44E6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of PCA in bioinformatics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819F1FF-F22C-3949-B59A-1CF46F48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/>
          <a:stretch/>
        </p:blipFill>
        <p:spPr>
          <a:xfrm>
            <a:off x="1149531" y="3482735"/>
            <a:ext cx="3866606" cy="1574082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87311D-6D37-6244-997A-6F5AD550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7" y="952992"/>
            <a:ext cx="5159830" cy="2085085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AE1D1C4A-167E-6E4D-891C-900E46E966CC}"/>
              </a:ext>
            </a:extLst>
          </p:cNvPr>
          <p:cNvSpPr/>
          <p:nvPr/>
        </p:nvSpPr>
        <p:spPr>
          <a:xfrm>
            <a:off x="2830285" y="2891596"/>
            <a:ext cx="505097" cy="410267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BD566-70AB-0E40-84FA-8E92B09881B1}"/>
              </a:ext>
            </a:extLst>
          </p:cNvPr>
          <p:cNvSpPr txBox="1"/>
          <p:nvPr/>
        </p:nvSpPr>
        <p:spPr>
          <a:xfrm>
            <a:off x="2144114" y="65938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RNA-seq TPM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804C8-5BAE-754E-A3EB-A4879E264911}"/>
              </a:ext>
            </a:extLst>
          </p:cNvPr>
          <p:cNvSpPr txBox="1"/>
          <p:nvPr/>
        </p:nvSpPr>
        <p:spPr>
          <a:xfrm>
            <a:off x="78378" y="3274560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sample similarity &amp; differences with lower dimensional embedding</a:t>
            </a:r>
          </a:p>
        </p:txBody>
      </p:sp>
    </p:spTree>
    <p:extLst>
      <p:ext uri="{BB962C8B-B14F-4D97-AF65-F5344CB8AC3E}">
        <p14:creationId xmlns:p14="http://schemas.microsoft.com/office/powerpoint/2010/main" val="256055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4D0A-B684-6F40-A02B-A49F44E6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of PCA in bioinformatics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819F1FF-F22C-3949-B59A-1CF46F48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1"/>
          <a:stretch/>
        </p:blipFill>
        <p:spPr>
          <a:xfrm>
            <a:off x="1149531" y="3482735"/>
            <a:ext cx="3866606" cy="1574082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87311D-6D37-6244-997A-6F5AD550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7" y="952992"/>
            <a:ext cx="5159830" cy="2085085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AE1D1C4A-167E-6E4D-891C-900E46E966CC}"/>
              </a:ext>
            </a:extLst>
          </p:cNvPr>
          <p:cNvSpPr/>
          <p:nvPr/>
        </p:nvSpPr>
        <p:spPr>
          <a:xfrm>
            <a:off x="2830285" y="2891596"/>
            <a:ext cx="505097" cy="410267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BD566-70AB-0E40-84FA-8E92B09881B1}"/>
              </a:ext>
            </a:extLst>
          </p:cNvPr>
          <p:cNvSpPr txBox="1"/>
          <p:nvPr/>
        </p:nvSpPr>
        <p:spPr>
          <a:xfrm>
            <a:off x="2144114" y="65938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RNA-seq TPM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804C8-5BAE-754E-A3EB-A4879E264911}"/>
              </a:ext>
            </a:extLst>
          </p:cNvPr>
          <p:cNvSpPr txBox="1"/>
          <p:nvPr/>
        </p:nvSpPr>
        <p:spPr>
          <a:xfrm>
            <a:off x="78378" y="3274560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sample similarity &amp; differences with lower dimensional embedding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F581B-3107-DA4F-BCED-2D9C9016619B}"/>
              </a:ext>
            </a:extLst>
          </p:cNvPr>
          <p:cNvSpPr txBox="1"/>
          <p:nvPr/>
        </p:nvSpPr>
        <p:spPr>
          <a:xfrm>
            <a:off x="5767755" y="895866"/>
            <a:ext cx="3376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 &amp; simple (comparing with other dimensionality reduction methods)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Explainable distance &amp; variance contribution (linear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305895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8CB6D-DE0B-4A4C-B517-5ECA8FA870D6}"/>
              </a:ext>
            </a:extLst>
          </p:cNvPr>
          <p:cNvSpPr txBox="1"/>
          <p:nvPr/>
        </p:nvSpPr>
        <p:spPr>
          <a:xfrm rot="19770351">
            <a:off x="2141575" y="1895010"/>
            <a:ext cx="898635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25" dirty="0"/>
          </a:p>
          <a:p>
            <a:pPr algn="ctr"/>
            <a:endParaRPr lang="en-US" sz="825" dirty="0"/>
          </a:p>
          <a:p>
            <a:pPr algn="ctr"/>
            <a:endParaRPr lang="en-US" sz="825" dirty="0"/>
          </a:p>
          <a:p>
            <a:pPr algn="ctr"/>
            <a:endParaRPr lang="en-US" sz="825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CE8ED5-A5DB-574F-85D1-25D402C8AED2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/>
              <a:t>Calculate covariance matrix</a:t>
            </a:r>
          </a:p>
          <a:p>
            <a:endParaRPr lang="en-US" sz="1200" dirty="0"/>
          </a:p>
          <a:p>
            <a:r>
              <a:rPr lang="en-US" sz="1200" dirty="0"/>
              <a:t>Calculate eigenvalues and eigenvectors</a:t>
            </a:r>
          </a:p>
          <a:p>
            <a:endParaRPr lang="en-US" sz="1200" dirty="0"/>
          </a:p>
          <a:p>
            <a:r>
              <a:rPr lang="en-US" sz="1200" dirty="0"/>
              <a:t>Rank eigenvalues to choose feature vectors</a:t>
            </a:r>
          </a:p>
          <a:p>
            <a:endParaRPr lang="en-US" sz="1200" dirty="0"/>
          </a:p>
          <a:p>
            <a:r>
              <a:rPr lang="en-US" sz="1200" dirty="0"/>
              <a:t>Forming principal components</a:t>
            </a:r>
          </a:p>
        </p:txBody>
      </p:sp>
      <p:pic>
        <p:nvPicPr>
          <p:cNvPr id="3074" name="Picture 2" descr="Everything you did and didn't know about PCA · Its Neuronal">
            <a:extLst>
              <a:ext uri="{FF2B5EF4-FFF2-40B4-BE49-F238E27FC236}">
                <a16:creationId xmlns:a16="http://schemas.microsoft.com/office/drawing/2014/main" id="{8C27E6C9-0523-974E-AEE3-E660C9AF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594429"/>
            <a:ext cx="4352000" cy="21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04B10-195D-1E43-A1C7-8D4D98C2CC50}"/>
              </a:ext>
            </a:extLst>
          </p:cNvPr>
          <p:cNvSpPr txBox="1"/>
          <p:nvPr/>
        </p:nvSpPr>
        <p:spPr>
          <a:xfrm>
            <a:off x="4522222" y="4835723"/>
            <a:ext cx="4621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alexhwilliams.info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itsneuronalblog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/2016/03/27/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pca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A1CE3-9C71-9748-B225-9FA7CB164F9B}"/>
              </a:ext>
            </a:extLst>
          </p:cNvPr>
          <p:cNvSpPr txBox="1"/>
          <p:nvPr/>
        </p:nvSpPr>
        <p:spPr>
          <a:xfrm>
            <a:off x="0" y="4835722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Detailed algorithm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F48D-3E73-5F4C-B3F1-FD975929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2705-486E-DE4C-ADA7-C8330CCA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8283"/>
            <a:ext cx="4260300" cy="4298533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Concepts of dimensionality reduction &amp;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dimensionality reduction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PCA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Algorithmic overview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Hands on practice of PCA with 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Synthesized datasets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Differences in PCA performance with linear datasets &amp; nonlinear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 in PCA performance with / without linearly correlated variables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RNAseq TPM matrix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76036B-5F24-4E4C-8A0E-747ECE49CECF}"/>
              </a:ext>
            </a:extLst>
          </p:cNvPr>
          <p:cNvSpPr txBox="1">
            <a:spLocks/>
          </p:cNvSpPr>
          <p:nvPr/>
        </p:nvSpPr>
        <p:spPr>
          <a:xfrm>
            <a:off x="4572000" y="758282"/>
            <a:ext cx="4260300" cy="429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en-US" sz="1400" b="1" dirty="0">
                <a:solidFill>
                  <a:schemeClr val="tx2"/>
                </a:solidFill>
              </a:rPr>
              <a:t>PCA &amp; other dimensionality reduction methods (t-SNE, UMAP)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Overview of dimensionality reduction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Pros and Cons of different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Application of t-SNE / UMAP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sz="1400" b="1" dirty="0">
                <a:solidFill>
                  <a:schemeClr val="tx2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7973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D31B-AD8B-0B42-870E-A0F8225A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PCA with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B43F1C-DC52-5148-8CB8-BED8E6906DA1}"/>
              </a:ext>
            </a:extLst>
          </p:cNvPr>
          <p:cNvGrpSpPr/>
          <p:nvPr/>
        </p:nvGrpSpPr>
        <p:grpSpPr>
          <a:xfrm>
            <a:off x="2236390" y="1364232"/>
            <a:ext cx="4671219" cy="2757936"/>
            <a:chOff x="2236390" y="1192782"/>
            <a:chExt cx="4671219" cy="2757936"/>
          </a:xfrm>
        </p:grpSpPr>
        <p:pic>
          <p:nvPicPr>
            <p:cNvPr id="1026" name="Picture 2" descr="One Does Not Simply Meme Generator - Imgflip">
              <a:extLst>
                <a:ext uri="{FF2B5EF4-FFF2-40B4-BE49-F238E27FC236}">
                  <a16:creationId xmlns:a16="http://schemas.microsoft.com/office/drawing/2014/main" id="{912FB89E-FE65-CE43-81E7-4F9AEF028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390" y="1194234"/>
              <a:ext cx="4671219" cy="2755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6C8AE-C5AA-D946-A56D-012CAD94AC89}"/>
                </a:ext>
              </a:extLst>
            </p:cNvPr>
            <p:cNvSpPr txBox="1"/>
            <p:nvPr/>
          </p:nvSpPr>
          <p:spPr>
            <a:xfrm>
              <a:off x="2983261" y="1192782"/>
              <a:ext cx="3177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ONE DOES NOT SIMPLY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885699-5197-FA45-8302-302627915A91}"/>
                </a:ext>
              </a:extLst>
            </p:cNvPr>
            <p:cNvSpPr txBox="1"/>
            <p:nvPr/>
          </p:nvSpPr>
          <p:spPr>
            <a:xfrm>
              <a:off x="2402975" y="3550608"/>
              <a:ext cx="4338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LEARN PCA WITHOUT PRACTICE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3E173A-A114-4146-8681-D973A6BE9F08}"/>
              </a:ext>
            </a:extLst>
          </p:cNvPr>
          <p:cNvSpPr txBox="1"/>
          <p:nvPr/>
        </p:nvSpPr>
        <p:spPr>
          <a:xfrm>
            <a:off x="3651713" y="4120716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Practice material --&gt;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2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D31B-AD8B-0B42-870E-A0F8225A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practice: PCA with 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5757C1-DFE3-9D4E-BA46-E17C750B51BD}"/>
              </a:ext>
            </a:extLst>
          </p:cNvPr>
          <p:cNvGrpSpPr/>
          <p:nvPr/>
        </p:nvGrpSpPr>
        <p:grpSpPr>
          <a:xfrm>
            <a:off x="2511028" y="846577"/>
            <a:ext cx="4121944" cy="4121944"/>
            <a:chOff x="2511028" y="846577"/>
            <a:chExt cx="4121944" cy="4121944"/>
          </a:xfrm>
        </p:grpSpPr>
        <p:pic>
          <p:nvPicPr>
            <p:cNvPr id="2050" name="Picture 2" descr="Drake Hotling Bling | Drake meme, Meme template, Hotline bling meme">
              <a:extLst>
                <a:ext uri="{FF2B5EF4-FFF2-40B4-BE49-F238E27FC236}">
                  <a16:creationId xmlns:a16="http://schemas.microsoft.com/office/drawing/2014/main" id="{92CC98CA-AF45-9D4A-83A1-C4C29CC2E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028" y="846577"/>
              <a:ext cx="4121944" cy="412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76D0F7-E093-684E-96CA-2E67E76A4F2B}"/>
                </a:ext>
              </a:extLst>
            </p:cNvPr>
            <p:cNvSpPr txBox="1"/>
            <p:nvPr/>
          </p:nvSpPr>
          <p:spPr>
            <a:xfrm>
              <a:off x="4695520" y="1528108"/>
              <a:ext cx="1813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Copy &amp; paste from demo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9F349A-B5F3-F14F-967A-9F53057F5A90}"/>
                </a:ext>
              </a:extLst>
            </p:cNvPr>
            <p:cNvSpPr/>
            <p:nvPr/>
          </p:nvSpPr>
          <p:spPr>
            <a:xfrm>
              <a:off x="2511028" y="846577"/>
              <a:ext cx="2060972" cy="2060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88AFFB-BF43-D947-B5F1-DA076F57F17E}"/>
                </a:ext>
              </a:extLst>
            </p:cNvPr>
            <p:cNvSpPr/>
            <p:nvPr/>
          </p:nvSpPr>
          <p:spPr>
            <a:xfrm>
              <a:off x="2511028" y="2907592"/>
              <a:ext cx="2060972" cy="2060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52A485-25BF-DE40-8182-B4E28B26486A}"/>
                </a:ext>
              </a:extLst>
            </p:cNvPr>
            <p:cNvSpPr/>
            <p:nvPr/>
          </p:nvSpPr>
          <p:spPr>
            <a:xfrm>
              <a:off x="4572000" y="846577"/>
              <a:ext cx="2060972" cy="2060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37490B-34CF-4140-B800-F32414EBC1DB}"/>
                </a:ext>
              </a:extLst>
            </p:cNvPr>
            <p:cNvSpPr/>
            <p:nvPr/>
          </p:nvSpPr>
          <p:spPr>
            <a:xfrm>
              <a:off x="4572000" y="2907592"/>
              <a:ext cx="2060972" cy="2060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77478-E195-7A4D-8FA3-08D52EE82BAE}"/>
                </a:ext>
              </a:extLst>
            </p:cNvPr>
            <p:cNvSpPr txBox="1"/>
            <p:nvPr/>
          </p:nvSpPr>
          <p:spPr>
            <a:xfrm>
              <a:off x="4695520" y="3589037"/>
              <a:ext cx="1813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Write your own codes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30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F48D-3E73-5F4C-B3F1-FD975929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2705-486E-DE4C-ADA7-C8330CCA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8283"/>
            <a:ext cx="4260300" cy="4298533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Concepts of dimensionality reduction &amp;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dimensionality reduction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PCA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Algorithmic overview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Hands on practice of PCA with 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Synthesized datasets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Differences in PCA performance with linear datasets &amp; nonlinear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 in PCA performance with / without linearly correlated variables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RNAseq TPM matrix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76036B-5F24-4E4C-8A0E-747ECE49CECF}"/>
              </a:ext>
            </a:extLst>
          </p:cNvPr>
          <p:cNvSpPr txBox="1">
            <a:spLocks/>
          </p:cNvSpPr>
          <p:nvPr/>
        </p:nvSpPr>
        <p:spPr>
          <a:xfrm>
            <a:off x="4572000" y="758282"/>
            <a:ext cx="4260300" cy="429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en-US" sz="1400" b="1" dirty="0"/>
              <a:t>PCA &amp; other dimensionality reduction methods (t-SNE, UMAP)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Overview of dimensionality reduction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Pros and Cons of different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t-SNE / UMAP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sz="14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43068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B75F-4A5B-2846-A2B8-BE8891E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Overview of dimensionality methods (explaining some terminologies)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6116A-3B84-AF49-8EB2-2E4961E76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i="1" dirty="0"/>
              <a:t>* Dimensionality reduction is a type of unsupervised machine learning method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Linear (Euclidean space)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PCA / ICA / SVD, etc.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Non-linear (NLDR, including manifold learning)</a:t>
            </a:r>
          </a:p>
          <a:p>
            <a:pPr lvl="1"/>
            <a:r>
              <a:rPr lang="en-US" dirty="0"/>
              <a:t>Kernelling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Kernel PCA</a:t>
            </a:r>
          </a:p>
          <a:p>
            <a:pPr lvl="1"/>
            <a:r>
              <a:rPr lang="en-US" dirty="0"/>
              <a:t>Nearest neighbor</a:t>
            </a:r>
          </a:p>
          <a:p>
            <a:pPr lvl="2">
              <a:spcBef>
                <a:spcPts val="0"/>
              </a:spcBef>
            </a:pPr>
            <a:r>
              <a:rPr lang="en-US" dirty="0"/>
              <a:t>SNE / t-SNE / UMAP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D4CFE8-D8A0-1444-80E0-B90DA558DB24}"/>
              </a:ext>
            </a:extLst>
          </p:cNvPr>
          <p:cNvGrpSpPr/>
          <p:nvPr/>
        </p:nvGrpSpPr>
        <p:grpSpPr>
          <a:xfrm>
            <a:off x="6151012" y="2571750"/>
            <a:ext cx="2681288" cy="2217298"/>
            <a:chOff x="6151012" y="2571750"/>
            <a:chExt cx="2681288" cy="2217298"/>
          </a:xfrm>
        </p:grpSpPr>
        <p:pic>
          <p:nvPicPr>
            <p:cNvPr id="3074" name="Picture 2" descr="google it - spongebob rainbow | Meme Generator">
              <a:extLst>
                <a:ext uri="{FF2B5EF4-FFF2-40B4-BE49-F238E27FC236}">
                  <a16:creationId xmlns:a16="http://schemas.microsoft.com/office/drawing/2014/main" id="{84C74371-32F1-1342-993C-96CCCF6CF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1012" y="2571750"/>
              <a:ext cx="2681288" cy="2217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5DFE25-D058-7A41-8B5F-9617AA34E3BA}"/>
                </a:ext>
              </a:extLst>
            </p:cNvPr>
            <p:cNvSpPr txBox="1"/>
            <p:nvPr/>
          </p:nvSpPr>
          <p:spPr>
            <a:xfrm>
              <a:off x="6341512" y="2571750"/>
              <a:ext cx="23002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Don’t worry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bc</a:t>
              </a:r>
              <a:r>
                <a:rPr lang="en-US" sz="20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 you can always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30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73C-92B1-D44E-B2C6-242A892F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4DCE-D65A-FD49-934C-8F7B1D64E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why &amp; when to use PCA</a:t>
            </a:r>
          </a:p>
          <a:p>
            <a:endParaRPr lang="en-US" dirty="0"/>
          </a:p>
          <a:p>
            <a:r>
              <a:rPr lang="en-US" dirty="0"/>
              <a:t>Get familiarized with how to perform PCA in R</a:t>
            </a:r>
          </a:p>
          <a:p>
            <a:endParaRPr lang="en-US" dirty="0"/>
          </a:p>
          <a:p>
            <a:r>
              <a:rPr lang="en-US" dirty="0"/>
              <a:t>Basic understanding of differences between PCA and other dimensionality reduction methods (t-SNE, UMAP)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44D6C-A6DA-4C4C-8F11-41A029C00D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81639" y="4841867"/>
            <a:ext cx="739519" cy="21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</a:t>
            </a:r>
            <a:fld id="{00000000-1234-1234-1234-123412341234}" type="slidenum">
              <a:rPr lang="en" smtClean="0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85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5CD9-C565-0540-8317-B2C89774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PCA </a:t>
            </a:r>
            <a:r>
              <a:rPr lang="en-US" dirty="0" err="1"/>
              <a:t>v.s</a:t>
            </a:r>
            <a:r>
              <a:rPr lang="en-US" dirty="0"/>
              <a:t> t-SNE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A7273B-978D-CE43-8429-CD11BA66C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191306"/>
              </p:ext>
            </p:extLst>
          </p:nvPr>
        </p:nvGraphicFramePr>
        <p:xfrm>
          <a:off x="997057" y="1532018"/>
          <a:ext cx="7023315" cy="215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69">
                  <a:extLst>
                    <a:ext uri="{9D8B030D-6E8A-4147-A177-3AD203B41FA5}">
                      <a16:colId xmlns:a16="http://schemas.microsoft.com/office/drawing/2014/main" val="2138128827"/>
                    </a:ext>
                  </a:extLst>
                </a:gridCol>
                <a:gridCol w="2991173">
                  <a:extLst>
                    <a:ext uri="{9D8B030D-6E8A-4147-A177-3AD203B41FA5}">
                      <a16:colId xmlns:a16="http://schemas.microsoft.com/office/drawing/2014/main" val="1737205391"/>
                    </a:ext>
                  </a:extLst>
                </a:gridCol>
                <a:gridCol w="2975673">
                  <a:extLst>
                    <a:ext uri="{9D8B030D-6E8A-4147-A177-3AD203B41FA5}">
                      <a16:colId xmlns:a16="http://schemas.microsoft.com/office/drawing/2014/main" val="797912138"/>
                    </a:ext>
                  </a:extLst>
                </a:gridCol>
              </a:tblGrid>
              <a:tr h="47586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t-SNE / UMAP (non-linear)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105497"/>
                  </a:ext>
                </a:extLst>
              </a:tr>
              <a:tr h="9386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interpretability; preserves global structure; lower computational cost; good for data 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performance with dataset with local structures; handles outliers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417150"/>
                  </a:ext>
                </a:extLst>
              </a:tr>
              <a:tr h="6649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Trouble with dataset with local structures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Low interpretability; high computational cost; require adjustment of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1134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C56340-4B52-8642-9C6C-D3CD752D647C}"/>
              </a:ext>
            </a:extLst>
          </p:cNvPr>
          <p:cNvSpPr txBox="1"/>
          <p:nvPr/>
        </p:nvSpPr>
        <p:spPr>
          <a:xfrm>
            <a:off x="997057" y="3684283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Search for benchmarks of different methods!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546D61-B3FA-924C-9320-D83C5002E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9413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Robot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9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A882-BB7C-E545-8BB2-87018B7A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different methods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E6D861-CDA8-714D-A3EA-7956CE27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7" y="1506503"/>
            <a:ext cx="6267716" cy="33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3A96B-315E-8D47-89F5-47F851B374DF}"/>
              </a:ext>
            </a:extLst>
          </p:cNvPr>
          <p:cNvSpPr txBox="1"/>
          <p:nvPr/>
        </p:nvSpPr>
        <p:spPr>
          <a:xfrm>
            <a:off x="311700" y="860406"/>
            <a:ext cx="539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S shaped dataset that PCA was not able to solve?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7E2D5-7501-3047-B56E-DC11B4A5D6AD}"/>
              </a:ext>
            </a:extLst>
          </p:cNvPr>
          <p:cNvSpPr txBox="1"/>
          <p:nvPr/>
        </p:nvSpPr>
        <p:spPr>
          <a:xfrm>
            <a:off x="2231680" y="4541508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manifold.html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96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1726-A2D7-C147-A1C1-30F8F2E3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t-SNE / UMAP in bioinformatics</a:t>
            </a:r>
          </a:p>
        </p:txBody>
      </p:sp>
      <p:pic>
        <p:nvPicPr>
          <p:cNvPr id="1026" name="Picture 2" descr="figure1">
            <a:extLst>
              <a:ext uri="{FF2B5EF4-FFF2-40B4-BE49-F238E27FC236}">
                <a16:creationId xmlns:a16="http://schemas.microsoft.com/office/drawing/2014/main" id="{5E9F3041-B2F5-C448-8F48-87437F4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88" y="833412"/>
            <a:ext cx="5426424" cy="40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C34E2-A29F-2744-A144-AC40F629CA97}"/>
              </a:ext>
            </a:extLst>
          </p:cNvPr>
          <p:cNvSpPr txBox="1"/>
          <p:nvPr/>
        </p:nvSpPr>
        <p:spPr>
          <a:xfrm>
            <a:off x="5726077" y="4841988"/>
            <a:ext cx="3417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/articles/nbt.4314</a:t>
            </a:r>
          </a:p>
        </p:txBody>
      </p:sp>
    </p:spTree>
    <p:extLst>
      <p:ext uri="{BB962C8B-B14F-4D97-AF65-F5344CB8AC3E}">
        <p14:creationId xmlns:p14="http://schemas.microsoft.com/office/powerpoint/2010/main" val="18616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7ED2-949B-7C41-93C1-8C4FF69A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ABD06-0241-3442-A5C1-E9F063535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PCA algorithm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2"/>
              </a:rPr>
              <a:t>A step-by-step explanation of principal component analysis – Zakaria Jaadi</a:t>
            </a:r>
            <a:endParaRPr lang="en-US" sz="1200" dirty="0"/>
          </a:p>
          <a:p>
            <a:r>
              <a:rPr lang="en-US" sz="1200" dirty="0"/>
              <a:t>Comparisons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3"/>
              </a:rPr>
              <a:t>PCA v.s. MDS – U Michigan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4"/>
              </a:rPr>
              <a:t>PCA v.s. t-SNE – GreeksforGeeks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5"/>
              </a:rPr>
              <a:t>Scikit-learn manifold learning methods comparison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6"/>
              </a:rPr>
              <a:t>Dimensionality reduction for visualizing single-cell data using UMAP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7"/>
              </a:rPr>
              <a:t>Guide to dimensionality reduction in single cell RNA-seq analysis – Shivangi Patel</a:t>
            </a:r>
            <a:endParaRPr lang="en-US" sz="1200" dirty="0"/>
          </a:p>
          <a:p>
            <a:r>
              <a:rPr lang="en-US" sz="1200" dirty="0"/>
              <a:t>Interactive trials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8"/>
              </a:rPr>
              <a:t>How to use t-SNE effectively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9"/>
              </a:rPr>
              <a:t>Understanding UMAP – Andy </a:t>
            </a:r>
            <a:r>
              <a:rPr lang="en-US" sz="1200" dirty="0" err="1">
                <a:hlinkClick r:id="rId9"/>
              </a:rPr>
              <a:t>Coenen</a:t>
            </a:r>
            <a:r>
              <a:rPr lang="en-US" sz="1200" dirty="0">
                <a:hlinkClick r:id="rId9"/>
              </a:rPr>
              <a:t>, Adam Pearce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0"/>
              </a:rPr>
              <a:t>Embedding projector (UMAP / t-SNE / PCA / etc) – Tensorflow</a:t>
            </a:r>
            <a:endParaRPr lang="en-US" sz="1200" dirty="0"/>
          </a:p>
          <a:p>
            <a:r>
              <a:rPr lang="en-US" sz="1200" dirty="0"/>
              <a:t>Functions &amp; packages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1"/>
              </a:rPr>
              <a:t>[R] Principal component analysis in R – Datacamp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2"/>
              </a:rPr>
              <a:t>[R] Getting started with t-SNE for biologist – </a:t>
            </a:r>
            <a:r>
              <a:rPr lang="en-US" sz="1200" dirty="0" err="1">
                <a:hlinkClick r:id="rId12"/>
              </a:rPr>
              <a:t>Ajitjohnson.com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3"/>
              </a:rPr>
              <a:t>[R] UMAP in R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4"/>
              </a:rPr>
              <a:t>[Python] sklearn.decomposition.PCA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5"/>
              </a:rPr>
              <a:t>[Python] </a:t>
            </a:r>
            <a:r>
              <a:rPr lang="en-US" sz="1200" dirty="0" err="1">
                <a:hlinkClick r:id="rId15"/>
              </a:rPr>
              <a:t>sklearn.manifold.TSNE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16"/>
              </a:rPr>
              <a:t>[Python] UMAP</a:t>
            </a:r>
            <a:endParaRPr lang="en-US" sz="1200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4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0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algorithm simplified overview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15BC175-B496-5143-AE3A-AA300CF6B7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06017" y="1100138"/>
            <a:ext cx="1316038" cy="141128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A23FD-3656-3548-91FA-E14A2566B2FB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Convert the high-dimensional Euclidean distances between data points into conditional probabilities that represent similarities</a:t>
            </a:r>
          </a:p>
          <a:p>
            <a:endParaRPr lang="en-US" sz="1350" dirty="0"/>
          </a:p>
          <a:p>
            <a:r>
              <a:rPr lang="en-US" sz="1350" dirty="0"/>
              <a:t>Use low-dimensional counterparts with similar conditional probability to represent high dimensional counterparts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2A76A-2040-8243-A772-4F903B25B811}"/>
              </a:ext>
            </a:extLst>
          </p:cNvPr>
          <p:cNvGrpSpPr/>
          <p:nvPr/>
        </p:nvGrpSpPr>
        <p:grpSpPr>
          <a:xfrm>
            <a:off x="1330535" y="1100850"/>
            <a:ext cx="2620397" cy="1257300"/>
            <a:chOff x="1774046" y="1467800"/>
            <a:chExt cx="3493863" cy="167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29F334-6C35-9C48-B20E-91253016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2109" y="1467800"/>
              <a:ext cx="1955800" cy="16764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F565A8-8B31-6D4F-812D-555CD741F8FC}"/>
                </a:ext>
              </a:extLst>
            </p:cNvPr>
            <p:cNvSpPr/>
            <p:nvPr/>
          </p:nvSpPr>
          <p:spPr>
            <a:xfrm>
              <a:off x="1774046" y="1659061"/>
              <a:ext cx="454462" cy="383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0D2B7D-8025-4949-979D-64A9DF35BC5A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228508" y="1850702"/>
              <a:ext cx="1083601" cy="455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CE72C7-ED27-214E-9A56-9838FF50F80C}"/>
              </a:ext>
            </a:extLst>
          </p:cNvPr>
          <p:cNvSpPr txBox="1"/>
          <p:nvPr/>
        </p:nvSpPr>
        <p:spPr>
          <a:xfrm>
            <a:off x="164302" y="3688764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18A8C-EFC4-2A43-A25E-6DB911A9409E}"/>
              </a:ext>
            </a:extLst>
          </p:cNvPr>
          <p:cNvSpPr txBox="1"/>
          <p:nvPr/>
        </p:nvSpPr>
        <p:spPr>
          <a:xfrm>
            <a:off x="164302" y="1667545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3D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15425-7236-1148-B099-978327C928B9}"/>
              </a:ext>
            </a:extLst>
          </p:cNvPr>
          <p:cNvGrpSpPr/>
          <p:nvPr/>
        </p:nvGrpSpPr>
        <p:grpSpPr>
          <a:xfrm>
            <a:off x="2684107" y="2511239"/>
            <a:ext cx="1266825" cy="2069984"/>
            <a:chOff x="3578809" y="3348318"/>
            <a:chExt cx="1689100" cy="27599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8D8DC-43DE-914D-BC22-7C1D508F4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809" y="4025497"/>
              <a:ext cx="1689100" cy="20828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D22A75-4559-7D44-9A06-BC691E4C4A1E}"/>
                </a:ext>
              </a:extLst>
            </p:cNvPr>
            <p:cNvCxnSpPr/>
            <p:nvPr/>
          </p:nvCxnSpPr>
          <p:spPr>
            <a:xfrm>
              <a:off x="4286250" y="3348318"/>
              <a:ext cx="0" cy="5197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63E553-F02A-F14B-B693-1A08040110CA}"/>
              </a:ext>
            </a:extLst>
          </p:cNvPr>
          <p:cNvGrpSpPr/>
          <p:nvPr/>
        </p:nvGrpSpPr>
        <p:grpSpPr>
          <a:xfrm>
            <a:off x="577513" y="2901044"/>
            <a:ext cx="2007152" cy="1852440"/>
            <a:chOff x="770017" y="3868058"/>
            <a:chExt cx="2676203" cy="24699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716C04-B55D-D94A-A715-4D03DA78E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017" y="3868058"/>
              <a:ext cx="1846943" cy="24699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8DAFEF-5652-564E-B6E2-FE0BEF1F6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5163" y="4374681"/>
              <a:ext cx="322236" cy="3973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E50CA6-2B33-B948-89B0-33B08163B317}"/>
                </a:ext>
              </a:extLst>
            </p:cNvPr>
            <p:cNvSpPr/>
            <p:nvPr/>
          </p:nvSpPr>
          <p:spPr>
            <a:xfrm>
              <a:off x="2160783" y="4364181"/>
              <a:ext cx="346615" cy="4078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B8CBF9-F0AA-A440-9220-E0425D50D76D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 flipV="1">
              <a:off x="2507398" y="4568103"/>
              <a:ext cx="938822" cy="498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9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algorithm simplified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D0C15-F3F3-5143-8CDA-2223373C8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9"/>
          <a:stretch/>
        </p:blipFill>
        <p:spPr>
          <a:xfrm>
            <a:off x="3962179" y="1389529"/>
            <a:ext cx="4684718" cy="252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2C15F-9115-2549-94D6-61045D7EB322}"/>
              </a:ext>
            </a:extLst>
          </p:cNvPr>
          <p:cNvSpPr txBox="1"/>
          <p:nvPr/>
        </p:nvSpPr>
        <p:spPr>
          <a:xfrm>
            <a:off x="6911136" y="3636095"/>
            <a:ext cx="1649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Weinberger Lab, Cornell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20100-3239-8749-9713-C923A8DFC6CE}"/>
              </a:ext>
            </a:extLst>
          </p:cNvPr>
          <p:cNvSpPr txBox="1"/>
          <p:nvPr/>
        </p:nvSpPr>
        <p:spPr>
          <a:xfrm>
            <a:off x="756397" y="1230406"/>
            <a:ext cx="3341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Summary:</a:t>
            </a:r>
          </a:p>
          <a:p>
            <a:endParaRPr lang="en-US" sz="1500" dirty="0"/>
          </a:p>
          <a:p>
            <a:pPr marL="214313" indent="-214313">
              <a:buFontTx/>
              <a:buChar char="-"/>
            </a:pPr>
            <a:r>
              <a:rPr lang="en-US" sz="1500" dirty="0"/>
              <a:t>Neighboring probability calculation</a:t>
            </a:r>
          </a:p>
          <a:p>
            <a:pPr marL="214313" indent="-214313">
              <a:buFontTx/>
              <a:buChar char="-"/>
            </a:pPr>
            <a:r>
              <a:rPr lang="en-US" altLang="zh-Hans" sz="1500" dirty="0"/>
              <a:t>Project to lower dimension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611863-DE38-C64C-BA91-17F48F974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09"/>
          <a:stretch/>
        </p:blipFill>
        <p:spPr>
          <a:xfrm>
            <a:off x="628651" y="2263326"/>
            <a:ext cx="3639347" cy="853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5F7B1-FB11-214F-93FB-02BEBA81C1BF}"/>
              </a:ext>
            </a:extLst>
          </p:cNvPr>
          <p:cNvSpPr txBox="1"/>
          <p:nvPr/>
        </p:nvSpPr>
        <p:spPr>
          <a:xfrm>
            <a:off x="756397" y="3133612"/>
            <a:ext cx="283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qiancy.com</a:t>
            </a:r>
            <a:r>
              <a:rPr lang="en-US" sz="1200" dirty="0"/>
              <a:t>/2016/11/12/</a:t>
            </a:r>
            <a:r>
              <a:rPr lang="en-US" sz="1200" dirty="0" err="1"/>
              <a:t>sne-tsne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1042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6BA-ACFC-1C42-8086-5CCE6B98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 </a:t>
            </a:r>
            <a:r>
              <a:rPr lang="en-US" dirty="0" err="1"/>
              <a:t>v.s</a:t>
            </a:r>
            <a:r>
              <a:rPr lang="en-US" dirty="0"/>
              <a:t>. t-SNE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F334-6C35-9C48-B20E-91253016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38" y="1100850"/>
            <a:ext cx="1466850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71C4D-E31C-2C44-A2C5-4617B5FE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77" y="1100850"/>
            <a:ext cx="3425078" cy="2686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4364F-703B-C14C-9BA9-9CBB59A4BDF1}"/>
              </a:ext>
            </a:extLst>
          </p:cNvPr>
          <p:cNvSpPr txBox="1"/>
          <p:nvPr/>
        </p:nvSpPr>
        <p:spPr>
          <a:xfrm>
            <a:off x="6370244" y="2256556"/>
            <a:ext cx="22325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neighboring probability calculation, use t-distribution instead of normal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592C4-6757-6349-A9B3-CF0AB305B5E9}"/>
              </a:ext>
            </a:extLst>
          </p:cNvPr>
          <p:cNvSpPr txBox="1"/>
          <p:nvPr/>
        </p:nvSpPr>
        <p:spPr>
          <a:xfrm>
            <a:off x="6370244" y="3510495"/>
            <a:ext cx="2232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t-SNE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C6600-6515-024B-8CD5-4DC67AEE25A4}"/>
              </a:ext>
            </a:extLst>
          </p:cNvPr>
          <p:cNvSpPr txBox="1"/>
          <p:nvPr/>
        </p:nvSpPr>
        <p:spPr>
          <a:xfrm>
            <a:off x="6370244" y="1452501"/>
            <a:ext cx="22325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SNE</a:t>
            </a:r>
          </a:p>
          <a:p>
            <a:endParaRPr lang="en-US" sz="1050" dirty="0"/>
          </a:p>
          <a:p>
            <a:r>
              <a:rPr lang="en-US" sz="1050" dirty="0"/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C7EE1-CCED-CB43-AAFB-168A6931E55D}"/>
              </a:ext>
            </a:extLst>
          </p:cNvPr>
          <p:cNvSpPr txBox="1"/>
          <p:nvPr/>
        </p:nvSpPr>
        <p:spPr>
          <a:xfrm>
            <a:off x="1653415" y="3787494"/>
            <a:ext cx="484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bindog.github.io</a:t>
            </a:r>
            <a:r>
              <a:rPr lang="en-US" sz="1200" dirty="0"/>
              <a:t>/blog/2016/06/04/from-</a:t>
            </a:r>
            <a:r>
              <a:rPr lang="en-US" sz="1200" dirty="0" err="1"/>
              <a:t>sne</a:t>
            </a:r>
            <a:r>
              <a:rPr lang="en-US" sz="1200" dirty="0"/>
              <a:t>-to-</a:t>
            </a:r>
            <a:r>
              <a:rPr lang="en-US" sz="1200" dirty="0" err="1"/>
              <a:t>tsne</a:t>
            </a:r>
            <a:r>
              <a:rPr lang="en-US" sz="1200" dirty="0"/>
              <a:t>-to-</a:t>
            </a:r>
            <a:r>
              <a:rPr lang="en-US" sz="1200" dirty="0" err="1"/>
              <a:t>largevis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9087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7784-C3EE-DB4B-8828-6696ADA8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</a:t>
            </a:r>
            <a:r>
              <a:rPr lang="en-US" dirty="0" err="1"/>
              <a:t>v.s</a:t>
            </a:r>
            <a:r>
              <a:rPr lang="en-US" dirty="0"/>
              <a:t>. UMAP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3329B-30BC-C148-B2F4-D331BBD6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8" y="1100850"/>
            <a:ext cx="1466850" cy="1257300"/>
          </a:xfrm>
          <a:prstGeom prst="rect">
            <a:avLst/>
          </a:prstGeom>
        </p:spPr>
      </p:pic>
      <p:pic>
        <p:nvPicPr>
          <p:cNvPr id="1026" name="Picture 2" descr="The Category Theory Behind UMAP | Azimuth">
            <a:extLst>
              <a:ext uri="{FF2B5EF4-FFF2-40B4-BE49-F238E27FC236}">
                <a16:creationId xmlns:a16="http://schemas.microsoft.com/office/drawing/2014/main" id="{548C13C2-0C74-B849-B5FD-0332F5C4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50" y="1522876"/>
            <a:ext cx="2026988" cy="16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61DC4-2AF5-5C42-95AC-5E2FF0EB9456}"/>
              </a:ext>
            </a:extLst>
          </p:cNvPr>
          <p:cNvSpPr txBox="1"/>
          <p:nvPr/>
        </p:nvSpPr>
        <p:spPr>
          <a:xfrm>
            <a:off x="3036764" y="1100850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Fuzzy simplicial 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33983-1641-E54D-A05D-15A78DE1BA45}"/>
              </a:ext>
            </a:extLst>
          </p:cNvPr>
          <p:cNvSpPr txBox="1"/>
          <p:nvPr/>
        </p:nvSpPr>
        <p:spPr>
          <a:xfrm>
            <a:off x="6194782" y="1100850"/>
            <a:ext cx="223251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Comparing with t-SNE, UMAP employed topological method (fuzzy simplicial complex) for low dimensional embedding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76B88-CC92-C647-B775-D42B185580C1}"/>
              </a:ext>
            </a:extLst>
          </p:cNvPr>
          <p:cNvSpPr/>
          <p:nvPr/>
        </p:nvSpPr>
        <p:spPr>
          <a:xfrm>
            <a:off x="2286000" y="48357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johncarlosbaez.wordpress.com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/2020/02/10/the-category-theory-behind-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umap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127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8CB6D-DE0B-4A4C-B517-5ECA8FA870D6}"/>
              </a:ext>
            </a:extLst>
          </p:cNvPr>
          <p:cNvSpPr txBox="1"/>
          <p:nvPr/>
        </p:nvSpPr>
        <p:spPr>
          <a:xfrm rot="19770351">
            <a:off x="2141575" y="1895010"/>
            <a:ext cx="898635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825" dirty="0"/>
          </a:p>
          <a:p>
            <a:pPr algn="ctr"/>
            <a:endParaRPr lang="en-US" sz="825" dirty="0"/>
          </a:p>
          <a:p>
            <a:pPr algn="ctr"/>
            <a:endParaRPr lang="en-US" sz="825" dirty="0"/>
          </a:p>
          <a:p>
            <a:pPr algn="ctr"/>
            <a:endParaRPr lang="en-US" sz="82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00BA3-DBF9-DE45-BF43-CB614B09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8211"/>
            <a:ext cx="1714500" cy="171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40702-73FD-C845-96DA-4232FD2B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81" y="1878211"/>
            <a:ext cx="1714500" cy="17145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CE8ED5-A5DB-574F-85D1-25D402C8AED2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Calculate covariance matrix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Calculate eigenvalues and eigenvectors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Rank eigenvalues to choose feature vectors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Forming principal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683A-A9F7-F345-BFFF-CC1A38748270}"/>
              </a:ext>
            </a:extLst>
          </p:cNvPr>
          <p:cNvSpPr txBox="1"/>
          <p:nvPr/>
        </p:nvSpPr>
        <p:spPr>
          <a:xfrm>
            <a:off x="0" y="483572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6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6ECC-7514-0B42-9723-F04F3AF2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dimension reduction?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14759-C8D5-0346-9FBF-48B1F0F7DD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8537" y="1579563"/>
            <a:ext cx="5216525" cy="260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33E8-CEC6-EB4E-B5E1-B1730E0267ED}"/>
              </a:ext>
            </a:extLst>
          </p:cNvPr>
          <p:cNvSpPr txBox="1"/>
          <p:nvPr/>
        </p:nvSpPr>
        <p:spPr>
          <a:xfrm>
            <a:off x="6044669" y="1464544"/>
            <a:ext cx="2190023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What’s in the picture?</a:t>
            </a:r>
          </a:p>
          <a:p>
            <a:r>
              <a:rPr lang="en-US" sz="1500" dirty="0"/>
              <a:t>Hood</a:t>
            </a:r>
          </a:p>
          <a:p>
            <a:r>
              <a:rPr lang="en-US" sz="1500" dirty="0"/>
              <a:t>Human</a:t>
            </a:r>
          </a:p>
          <a:p>
            <a:r>
              <a:rPr lang="en-US" sz="1500" dirty="0"/>
              <a:t>Goggles</a:t>
            </a:r>
          </a:p>
          <a:p>
            <a:r>
              <a:rPr lang="en-US" sz="1500" dirty="0"/>
              <a:t>Brown hair</a:t>
            </a:r>
          </a:p>
          <a:p>
            <a:r>
              <a:rPr lang="en-US" sz="1500" dirty="0"/>
              <a:t>Blue lab coat</a:t>
            </a:r>
          </a:p>
          <a:p>
            <a:r>
              <a:rPr lang="en-US" sz="1500" dirty="0"/>
              <a:t>Wires</a:t>
            </a:r>
          </a:p>
          <a:p>
            <a:r>
              <a:rPr lang="en-US" sz="1500" dirty="0"/>
              <a:t>Pipes</a:t>
            </a:r>
          </a:p>
          <a:p>
            <a:r>
              <a:rPr lang="en-US" sz="1500" dirty="0"/>
              <a:t>Flask with purple liquid</a:t>
            </a:r>
          </a:p>
          <a:p>
            <a:r>
              <a:rPr lang="en-US" sz="1500" dirty="0"/>
              <a:t>Water squeeze spout</a:t>
            </a:r>
          </a:p>
          <a:p>
            <a:r>
              <a:rPr lang="en-US" sz="1500" dirty="0"/>
              <a:t>Blue gloves</a:t>
            </a:r>
          </a:p>
          <a:p>
            <a:r>
              <a:rPr lang="en-US" sz="1500" dirty="0"/>
              <a:t>Bottles</a:t>
            </a:r>
          </a:p>
          <a:p>
            <a:r>
              <a:rPr lang="en-US" sz="1500" dirty="0"/>
              <a:t>Age 20-30</a:t>
            </a:r>
          </a:p>
        </p:txBody>
      </p:sp>
    </p:spTree>
    <p:extLst>
      <p:ext uri="{BB962C8B-B14F-4D97-AF65-F5344CB8AC3E}">
        <p14:creationId xmlns:p14="http://schemas.microsoft.com/office/powerpoint/2010/main" val="844975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/>
              <a:t>Calculate covariance matrix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Calculate eigenvalues and eigenvectors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Rank eigenvalues to choose feature vectors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Forming principal components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93925CE-1475-EE49-8956-FBF4FA7A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25688"/>
              </p:ext>
            </p:extLst>
          </p:nvPr>
        </p:nvGraphicFramePr>
        <p:xfrm>
          <a:off x="2275877" y="994302"/>
          <a:ext cx="1487622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11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743811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(x, x)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(x, y)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(y, x)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(y, y)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C81EF39-1F6D-684C-8CE0-EF2F388AE642}"/>
              </a:ext>
            </a:extLst>
          </p:cNvPr>
          <p:cNvSpPr txBox="1"/>
          <p:nvPr/>
        </p:nvSpPr>
        <p:spPr>
          <a:xfrm>
            <a:off x="943372" y="1132273"/>
            <a:ext cx="29225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Matrix (covariance) = [                                    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409E1-F17D-EC48-9E00-5BB779F4AFB8}"/>
              </a:ext>
            </a:extLst>
          </p:cNvPr>
          <p:cNvSpPr txBox="1"/>
          <p:nvPr/>
        </p:nvSpPr>
        <p:spPr>
          <a:xfrm>
            <a:off x="2320702" y="206339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                             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4AFB34-E433-AB4E-B3FC-5DAB18AAB4D6}"/>
              </a:ext>
            </a:extLst>
          </p:cNvPr>
          <p:cNvSpPr txBox="1"/>
          <p:nvPr/>
        </p:nvSpPr>
        <p:spPr>
          <a:xfrm>
            <a:off x="2320702" y="313736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                             ]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2DE38E-26C5-3748-B383-B98135B7715C}"/>
              </a:ext>
            </a:extLst>
          </p:cNvPr>
          <p:cNvGraphicFramePr>
            <a:graphicFrameLocks noGrp="1"/>
          </p:cNvGraphicFramePr>
          <p:nvPr/>
        </p:nvGraphicFramePr>
        <p:xfrm>
          <a:off x="2381981" y="3000817"/>
          <a:ext cx="123775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7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61887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883.6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-814.4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-814.4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905.6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FEDA62-3CF5-6944-932E-828B09997330}"/>
              </a:ext>
            </a:extLst>
          </p:cNvPr>
          <p:cNvGraphicFramePr>
            <a:graphicFrameLocks noGrp="1"/>
          </p:cNvGraphicFramePr>
          <p:nvPr/>
        </p:nvGraphicFramePr>
        <p:xfrm>
          <a:off x="2381981" y="1926846"/>
          <a:ext cx="123775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7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61887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984.8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991.3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600AAA0A-B583-5849-A506-7EBFDD8D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42" y="1703345"/>
            <a:ext cx="1028700" cy="1028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E918378-BDE6-3B4B-BC56-E46E1EEA6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42" y="2799328"/>
            <a:ext cx="1028700" cy="1028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C5F4D-D5CA-9546-B3B7-4B98A8BD7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281" y="3856758"/>
            <a:ext cx="1028700" cy="10287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226D94-1A0A-644A-B3AE-54593E56FEE4}"/>
              </a:ext>
            </a:extLst>
          </p:cNvPr>
          <p:cNvSpPr txBox="1"/>
          <p:nvPr/>
        </p:nvSpPr>
        <p:spPr>
          <a:xfrm>
            <a:off x="2353606" y="4189642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                             ]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F924550-CFAA-8646-BCC4-4B5D1F743BB4}"/>
              </a:ext>
            </a:extLst>
          </p:cNvPr>
          <p:cNvGraphicFramePr>
            <a:graphicFrameLocks noGrp="1"/>
          </p:cNvGraphicFramePr>
          <p:nvPr/>
        </p:nvGraphicFramePr>
        <p:xfrm>
          <a:off x="2414885" y="4053092"/>
          <a:ext cx="123775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7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61887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76.3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74.8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715C55-70C0-664E-828B-2ED734CB0053}"/>
              </a:ext>
            </a:extLst>
          </p:cNvPr>
          <p:cNvSpPr txBox="1"/>
          <p:nvPr/>
        </p:nvSpPr>
        <p:spPr>
          <a:xfrm>
            <a:off x="374469" y="4819125"/>
            <a:ext cx="43492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*</a:t>
            </a:r>
            <a:r>
              <a:rPr lang="en-US" sz="1000" dirty="0" err="1">
                <a:solidFill>
                  <a:srgbClr val="00B0F0"/>
                </a:solidFill>
              </a:rPr>
              <a:t>cov</a:t>
            </a:r>
            <a:r>
              <a:rPr lang="en-US" sz="1000" dirty="0">
                <a:solidFill>
                  <a:srgbClr val="00B0F0"/>
                </a:solidFill>
              </a:rPr>
              <a:t>() covariance of two variables, measuring how two are linearly related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8BA2E-C403-9A4B-A7D0-A295AC96532E}"/>
              </a:ext>
            </a:extLst>
          </p:cNvPr>
          <p:cNvSpPr txBox="1"/>
          <p:nvPr/>
        </p:nvSpPr>
        <p:spPr>
          <a:xfrm>
            <a:off x="0" y="483572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1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7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/>
              <a:t>Calculate covariance matrix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/>
              <a:t>Calculate eigenvalues and eigenvectors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Rank eigenvalues to choose feature vectors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Forming principal components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DEF413-B173-7540-B015-1C53BBDC7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61488"/>
              </p:ext>
            </p:extLst>
          </p:nvPr>
        </p:nvGraphicFramePr>
        <p:xfrm>
          <a:off x="2274736" y="878067"/>
          <a:ext cx="1487622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11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743811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(x, x)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(x, y)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(y, x)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cov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(y, y)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C04C18-22FA-684D-A2A9-A0947D56866D}"/>
              </a:ext>
            </a:extLst>
          </p:cNvPr>
          <p:cNvSpPr txBox="1"/>
          <p:nvPr/>
        </p:nvSpPr>
        <p:spPr>
          <a:xfrm>
            <a:off x="687648" y="1016038"/>
            <a:ext cx="3164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050" dirty="0"/>
              <a:t>A = </a:t>
            </a:r>
            <a:r>
              <a:rPr lang="en-US" sz="1050" dirty="0"/>
              <a:t>Matrix (covariance) = [                                    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C8154-B2E0-9442-814F-5FEA67F11B90}"/>
              </a:ext>
            </a:extLst>
          </p:cNvPr>
          <p:cNvSpPr txBox="1"/>
          <p:nvPr/>
        </p:nvSpPr>
        <p:spPr>
          <a:xfrm>
            <a:off x="684823" y="1333709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dirty="0">
                <a:solidFill>
                  <a:srgbClr val="FF0000"/>
                </a:solidFill>
              </a:rPr>
              <a:t>v</a:t>
            </a:r>
            <a:r>
              <a:rPr lang="en-US" sz="1050" dirty="0"/>
              <a:t> = </a:t>
            </a:r>
            <a:r>
              <a:rPr lang="en-US" sz="1050" i="1" dirty="0" err="1"/>
              <a:t>ƛ</a:t>
            </a:r>
            <a:r>
              <a:rPr lang="en-US" sz="1050" dirty="0" err="1">
                <a:solidFill>
                  <a:srgbClr val="FF0000"/>
                </a:solidFill>
              </a:rPr>
              <a:t>v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D25C-B6B9-004E-ABF8-29537ACA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7" y="1804657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B4194-94F8-E649-9BFC-073C3893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57" y="3370205"/>
            <a:ext cx="1371600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5F4978-7A12-BC4D-B6B0-A948DE67D59B}"/>
              </a:ext>
            </a:extLst>
          </p:cNvPr>
          <p:cNvSpPr txBox="1"/>
          <p:nvPr/>
        </p:nvSpPr>
        <p:spPr>
          <a:xfrm>
            <a:off x="2539794" y="2252018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                             ]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4C1BCC-D492-604C-BEFC-A79D04679176}"/>
              </a:ext>
            </a:extLst>
          </p:cNvPr>
          <p:cNvGraphicFramePr>
            <a:graphicFrameLocks noGrp="1"/>
          </p:cNvGraphicFramePr>
          <p:nvPr/>
        </p:nvGraphicFramePr>
        <p:xfrm>
          <a:off x="2601073" y="2115468"/>
          <a:ext cx="123775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7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61887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984.8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905.9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991.3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099D650-79F4-DB46-8F4E-433605317293}"/>
              </a:ext>
            </a:extLst>
          </p:cNvPr>
          <p:cNvSpPr txBox="1"/>
          <p:nvPr/>
        </p:nvSpPr>
        <p:spPr>
          <a:xfrm>
            <a:off x="2539794" y="3846202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                             ]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AE8585-C348-864E-A7C7-E6425F57173C}"/>
              </a:ext>
            </a:extLst>
          </p:cNvPr>
          <p:cNvGraphicFramePr>
            <a:graphicFrameLocks noGrp="1"/>
          </p:cNvGraphicFramePr>
          <p:nvPr/>
        </p:nvGraphicFramePr>
        <p:xfrm>
          <a:off x="2601073" y="3709652"/>
          <a:ext cx="123775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78">
                  <a:extLst>
                    <a:ext uri="{9D8B030D-6E8A-4147-A177-3AD203B41FA5}">
                      <a16:colId xmlns:a16="http://schemas.microsoft.com/office/drawing/2014/main" val="2684251623"/>
                    </a:ext>
                  </a:extLst>
                </a:gridCol>
                <a:gridCol w="618878">
                  <a:extLst>
                    <a:ext uri="{9D8B030D-6E8A-4147-A177-3AD203B41FA5}">
                      <a16:colId xmlns:a16="http://schemas.microsoft.com/office/drawing/2014/main" val="412844685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987.3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869.4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5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869.4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2764.4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25592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BCDDE7-6765-1D41-86E8-D4073B1A5E17}"/>
              </a:ext>
            </a:extLst>
          </p:cNvPr>
          <p:cNvCxnSpPr>
            <a:cxnSpLocks/>
          </p:cNvCxnSpPr>
          <p:nvPr/>
        </p:nvCxnSpPr>
        <p:spPr>
          <a:xfrm flipV="1">
            <a:off x="1835151" y="2052357"/>
            <a:ext cx="330666" cy="3875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9AC7BA-0C45-FD48-9B4D-1683C95EA8BC}"/>
              </a:ext>
            </a:extLst>
          </p:cNvPr>
          <p:cNvCxnSpPr>
            <a:cxnSpLocks/>
          </p:cNvCxnSpPr>
          <p:nvPr/>
        </p:nvCxnSpPr>
        <p:spPr>
          <a:xfrm flipH="1" flipV="1">
            <a:off x="1667228" y="2286733"/>
            <a:ext cx="170658" cy="14910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FC31E5-21F2-5440-BDA3-67CCBC57A8A9}"/>
              </a:ext>
            </a:extLst>
          </p:cNvPr>
          <p:cNvCxnSpPr>
            <a:cxnSpLocks/>
          </p:cNvCxnSpPr>
          <p:nvPr/>
        </p:nvCxnSpPr>
        <p:spPr>
          <a:xfrm flipV="1">
            <a:off x="1857877" y="3593306"/>
            <a:ext cx="275723" cy="4165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C4DC1-9067-F843-B6BE-B02E5C08F14D}"/>
              </a:ext>
            </a:extLst>
          </p:cNvPr>
          <p:cNvCxnSpPr>
            <a:cxnSpLocks/>
          </p:cNvCxnSpPr>
          <p:nvPr/>
        </p:nvCxnSpPr>
        <p:spPr>
          <a:xfrm flipH="1" flipV="1">
            <a:off x="1667228" y="3900488"/>
            <a:ext cx="193385" cy="1053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36A457-F73C-C64D-B0E2-244CE4EE1C88}"/>
              </a:ext>
            </a:extLst>
          </p:cNvPr>
          <p:cNvSpPr txBox="1"/>
          <p:nvPr/>
        </p:nvSpPr>
        <p:spPr>
          <a:xfrm>
            <a:off x="0" y="483572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7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/>
              <a:t>Calculate covariance matrix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/>
              <a:t>Calculate eigenvalues and eigenvectors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/>
              <a:t>Rank eigenvalues to choose feature vectors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Forming principal components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6B1AE-0076-E840-87F0-B6BB8A0867C7}"/>
              </a:ext>
            </a:extLst>
          </p:cNvPr>
          <p:cNvGrpSpPr/>
          <p:nvPr/>
        </p:nvGrpSpPr>
        <p:grpSpPr>
          <a:xfrm>
            <a:off x="628650" y="1215572"/>
            <a:ext cx="4261448" cy="3247572"/>
            <a:chOff x="838200" y="1286933"/>
            <a:chExt cx="3416300" cy="26035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3690F6-B736-4940-929A-3183CA44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286933"/>
              <a:ext cx="3416300" cy="2603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E340C-5E39-6A43-A680-BE9BE4B9B309}"/>
                </a:ext>
              </a:extLst>
            </p:cNvPr>
            <p:cNvSpPr txBox="1"/>
            <p:nvPr/>
          </p:nvSpPr>
          <p:spPr>
            <a:xfrm rot="19770351">
              <a:off x="2855433" y="2626079"/>
              <a:ext cx="1198180" cy="6014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900" dirty="0">
                  <a:solidFill>
                    <a:srgbClr val="FF0000"/>
                  </a:solidFill>
                </a:rPr>
                <a:t>Eigenvalue 1</a:t>
              </a:r>
              <a:endParaRPr lang="en-US" sz="900" dirty="0">
                <a:solidFill>
                  <a:srgbClr val="FF0000"/>
                </a:solidFill>
              </a:endParaRPr>
            </a:p>
            <a:p>
              <a:pPr algn="ctr"/>
              <a:endParaRPr lang="en-US" sz="900" dirty="0"/>
            </a:p>
            <a:p>
              <a:pPr algn="ctr"/>
              <a:endParaRPr lang="en-US" sz="825" dirty="0"/>
            </a:p>
            <a:p>
              <a:pPr algn="ctr"/>
              <a:endParaRPr lang="en-US" sz="825" dirty="0"/>
            </a:p>
            <a:p>
              <a:pPr algn="ctr"/>
              <a:endParaRPr lang="en-US" sz="825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8ECF9F-537A-2241-A987-CDB740CC72F1}"/>
                </a:ext>
              </a:extLst>
            </p:cNvPr>
            <p:cNvSpPr/>
            <p:nvPr/>
          </p:nvSpPr>
          <p:spPr>
            <a:xfrm>
              <a:off x="1456734" y="3310759"/>
              <a:ext cx="1089616" cy="189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2A7E84-0BCE-2542-8C62-0B462F003AB3}"/>
                </a:ext>
              </a:extLst>
            </p:cNvPr>
            <p:cNvSpPr txBox="1"/>
            <p:nvPr/>
          </p:nvSpPr>
          <p:spPr>
            <a:xfrm rot="3483278">
              <a:off x="1284006" y="2983717"/>
              <a:ext cx="682639" cy="18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Eigenvalue 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7C94DD-CEAB-5946-BCC0-1E4A313AA222}"/>
              </a:ext>
            </a:extLst>
          </p:cNvPr>
          <p:cNvCxnSpPr>
            <a:cxnSpLocks/>
          </p:cNvCxnSpPr>
          <p:nvPr/>
        </p:nvCxnSpPr>
        <p:spPr>
          <a:xfrm flipV="1">
            <a:off x="2824804" y="2059067"/>
            <a:ext cx="1354776" cy="812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4E733-143C-744E-9B24-65256A0FC6E8}"/>
              </a:ext>
            </a:extLst>
          </p:cNvPr>
          <p:cNvCxnSpPr>
            <a:cxnSpLocks/>
          </p:cNvCxnSpPr>
          <p:nvPr/>
        </p:nvCxnSpPr>
        <p:spPr>
          <a:xfrm flipH="1" flipV="1">
            <a:off x="2395109" y="2196623"/>
            <a:ext cx="409997" cy="674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D5906D-A3B8-8345-98B3-5A921ECFC898}"/>
              </a:ext>
            </a:extLst>
          </p:cNvPr>
          <p:cNvSpPr txBox="1"/>
          <p:nvPr/>
        </p:nvSpPr>
        <p:spPr>
          <a:xfrm>
            <a:off x="0" y="483572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7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2FE-9A3D-5440-ADCE-617131A3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r>
              <a:rPr lang="zh-Hans" altLang="en-US" dirty="0"/>
              <a:t> </a:t>
            </a:r>
            <a:r>
              <a:rPr lang="en-US" altLang="zh-Hans" dirty="0"/>
              <a:t>algorithm step by step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B5A17A-46D7-3C43-9318-D8BA2AC15CAC}"/>
              </a:ext>
            </a:extLst>
          </p:cNvPr>
          <p:cNvSpPr txBox="1">
            <a:spLocks/>
          </p:cNvSpPr>
          <p:nvPr/>
        </p:nvSpPr>
        <p:spPr>
          <a:xfrm>
            <a:off x="5279409" y="1427343"/>
            <a:ext cx="3646877" cy="3035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Normalize the data</a:t>
            </a:r>
          </a:p>
          <a:p>
            <a:endParaRPr lang="en-US" sz="1200" dirty="0"/>
          </a:p>
          <a:p>
            <a:r>
              <a:rPr lang="en-US" sz="1200" dirty="0"/>
              <a:t>Calculate covariance matrix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/>
              <a:t>Calculate eigenvalues and eigenvectors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/>
              <a:t>Rank eigenvalues to choose feature vectors</a:t>
            </a:r>
          </a:p>
          <a:p>
            <a:endParaRPr lang="en-US" sz="1200" dirty="0"/>
          </a:p>
          <a:p>
            <a:r>
              <a:rPr lang="en-US" sz="1200" dirty="0"/>
              <a:t>Forming principal components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6B1AE-0076-E840-87F0-B6BB8A0867C7}"/>
              </a:ext>
            </a:extLst>
          </p:cNvPr>
          <p:cNvGrpSpPr/>
          <p:nvPr/>
        </p:nvGrpSpPr>
        <p:grpSpPr>
          <a:xfrm>
            <a:off x="628650" y="1215572"/>
            <a:ext cx="4261448" cy="3247572"/>
            <a:chOff x="838200" y="1286933"/>
            <a:chExt cx="3416300" cy="26035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3690F6-B736-4940-929A-3183CA44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286933"/>
              <a:ext cx="3416300" cy="2603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E340C-5E39-6A43-A680-BE9BE4B9B309}"/>
                </a:ext>
              </a:extLst>
            </p:cNvPr>
            <p:cNvSpPr txBox="1"/>
            <p:nvPr/>
          </p:nvSpPr>
          <p:spPr>
            <a:xfrm rot="19770351">
              <a:off x="2855433" y="2626079"/>
              <a:ext cx="1198180" cy="6014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ans" sz="900" dirty="0">
                  <a:solidFill>
                    <a:srgbClr val="FF0000"/>
                  </a:solidFill>
                </a:rPr>
                <a:t>Eigenvalue 1</a:t>
              </a:r>
              <a:endParaRPr lang="en-US" sz="900" dirty="0">
                <a:solidFill>
                  <a:srgbClr val="FF0000"/>
                </a:solidFill>
              </a:endParaRPr>
            </a:p>
            <a:p>
              <a:pPr algn="ctr"/>
              <a:endParaRPr lang="en-US" sz="900" dirty="0"/>
            </a:p>
            <a:p>
              <a:pPr algn="ctr"/>
              <a:endParaRPr lang="en-US" sz="825" dirty="0"/>
            </a:p>
            <a:p>
              <a:pPr algn="ctr"/>
              <a:endParaRPr lang="en-US" sz="825" dirty="0"/>
            </a:p>
            <a:p>
              <a:pPr algn="ctr"/>
              <a:endParaRPr lang="en-US" sz="825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8ECF9F-537A-2241-A987-CDB740CC72F1}"/>
                </a:ext>
              </a:extLst>
            </p:cNvPr>
            <p:cNvSpPr/>
            <p:nvPr/>
          </p:nvSpPr>
          <p:spPr>
            <a:xfrm>
              <a:off x="1456734" y="3310759"/>
              <a:ext cx="1089616" cy="189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2A7E84-0BCE-2542-8C62-0B462F003AB3}"/>
                </a:ext>
              </a:extLst>
            </p:cNvPr>
            <p:cNvSpPr txBox="1"/>
            <p:nvPr/>
          </p:nvSpPr>
          <p:spPr>
            <a:xfrm rot="3483278">
              <a:off x="1284006" y="2983717"/>
              <a:ext cx="682639" cy="18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Eigenvalue 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7C94DD-CEAB-5946-BCC0-1E4A313AA222}"/>
              </a:ext>
            </a:extLst>
          </p:cNvPr>
          <p:cNvCxnSpPr>
            <a:cxnSpLocks/>
          </p:cNvCxnSpPr>
          <p:nvPr/>
        </p:nvCxnSpPr>
        <p:spPr>
          <a:xfrm flipV="1">
            <a:off x="2824804" y="2059067"/>
            <a:ext cx="1354776" cy="812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4E733-143C-744E-9B24-65256A0FC6E8}"/>
              </a:ext>
            </a:extLst>
          </p:cNvPr>
          <p:cNvCxnSpPr>
            <a:cxnSpLocks/>
          </p:cNvCxnSpPr>
          <p:nvPr/>
        </p:nvCxnSpPr>
        <p:spPr>
          <a:xfrm flipH="1" flipV="1">
            <a:off x="2395109" y="2196623"/>
            <a:ext cx="409997" cy="674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5EC87B-FE08-DD4C-9C4B-B62BACC89DF4}"/>
              </a:ext>
            </a:extLst>
          </p:cNvPr>
          <p:cNvSpPr txBox="1"/>
          <p:nvPr/>
        </p:nvSpPr>
        <p:spPr>
          <a:xfrm>
            <a:off x="4065814" y="1767509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46F017-521C-294B-AB1D-A53BFCD3BDAA}"/>
              </a:ext>
            </a:extLst>
          </p:cNvPr>
          <p:cNvSpPr/>
          <p:nvPr/>
        </p:nvSpPr>
        <p:spPr>
          <a:xfrm>
            <a:off x="2180250" y="1869437"/>
            <a:ext cx="44755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PC2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5EB5E-D9A0-C74F-988D-6E47411EE80A}"/>
              </a:ext>
            </a:extLst>
          </p:cNvPr>
          <p:cNvSpPr txBox="1"/>
          <p:nvPr/>
        </p:nvSpPr>
        <p:spPr>
          <a:xfrm>
            <a:off x="0" y="483572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6ECC-7514-0B42-9723-F04F3AF2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dimension reduction?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14759-C8D5-0346-9FBF-48B1F0F7DD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8537" y="1579563"/>
            <a:ext cx="5216525" cy="260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33E8-CEC6-EB4E-B5E1-B1730E0267ED}"/>
              </a:ext>
            </a:extLst>
          </p:cNvPr>
          <p:cNvSpPr txBox="1"/>
          <p:nvPr/>
        </p:nvSpPr>
        <p:spPr>
          <a:xfrm>
            <a:off x="6044669" y="1464544"/>
            <a:ext cx="2190023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What’s in the picture?</a:t>
            </a:r>
          </a:p>
          <a:p>
            <a:r>
              <a:rPr lang="en-US" sz="1500" dirty="0"/>
              <a:t>Hood</a:t>
            </a:r>
          </a:p>
          <a:p>
            <a:r>
              <a:rPr lang="en-US" sz="1500" dirty="0"/>
              <a:t>Human</a:t>
            </a:r>
          </a:p>
          <a:p>
            <a:r>
              <a:rPr lang="en-US" sz="1500" dirty="0"/>
              <a:t>Goggles</a:t>
            </a:r>
          </a:p>
          <a:p>
            <a:r>
              <a:rPr lang="en-US" sz="1500" dirty="0"/>
              <a:t>Brown hair</a:t>
            </a:r>
          </a:p>
          <a:p>
            <a:r>
              <a:rPr lang="en-US" sz="1500" dirty="0"/>
              <a:t>Blue lab coat</a:t>
            </a:r>
          </a:p>
          <a:p>
            <a:r>
              <a:rPr lang="en-US" sz="1500" dirty="0"/>
              <a:t>Wires</a:t>
            </a:r>
          </a:p>
          <a:p>
            <a:r>
              <a:rPr lang="en-US" sz="1500" dirty="0"/>
              <a:t>Pipes</a:t>
            </a:r>
          </a:p>
          <a:p>
            <a:r>
              <a:rPr lang="en-US" sz="1500" dirty="0"/>
              <a:t>Flask with purple liquid</a:t>
            </a:r>
          </a:p>
          <a:p>
            <a:r>
              <a:rPr lang="en-US" sz="1500" dirty="0"/>
              <a:t>Water squeeze spout</a:t>
            </a:r>
          </a:p>
          <a:p>
            <a:r>
              <a:rPr lang="en-US" sz="1500" dirty="0"/>
              <a:t>Blue gloves</a:t>
            </a:r>
          </a:p>
          <a:p>
            <a:r>
              <a:rPr lang="en-US" sz="1500" dirty="0"/>
              <a:t>Bottles</a:t>
            </a:r>
          </a:p>
          <a:p>
            <a:r>
              <a:rPr lang="en-US" sz="1500" dirty="0"/>
              <a:t>Age 20-30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DEB84-1890-404B-AB62-80EBBA8840F0}"/>
              </a:ext>
            </a:extLst>
          </p:cNvPr>
          <p:cNvSpPr/>
          <p:nvPr/>
        </p:nvSpPr>
        <p:spPr>
          <a:xfrm>
            <a:off x="8608722" y="2861837"/>
            <a:ext cx="523221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86B711-1734-8140-90E4-F683CEB61021}"/>
              </a:ext>
            </a:extLst>
          </p:cNvPr>
          <p:cNvGrpSpPr/>
          <p:nvPr/>
        </p:nvGrpSpPr>
        <p:grpSpPr>
          <a:xfrm>
            <a:off x="6560928" y="1819747"/>
            <a:ext cx="2091348" cy="2360639"/>
            <a:chOff x="8546471" y="2426329"/>
            <a:chExt cx="2788464" cy="314751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3B605CA-1A54-2E4A-86F0-60336A06260E}"/>
                </a:ext>
              </a:extLst>
            </p:cNvPr>
            <p:cNvSpPr/>
            <p:nvPr/>
          </p:nvSpPr>
          <p:spPr>
            <a:xfrm>
              <a:off x="8546471" y="2426329"/>
              <a:ext cx="2770361" cy="1656784"/>
            </a:xfrm>
            <a:custGeom>
              <a:avLst/>
              <a:gdLst>
                <a:gd name="connsiteX0" fmla="*/ 0 w 2770361"/>
                <a:gd name="connsiteY0" fmla="*/ 0 h 1656784"/>
                <a:gd name="connsiteX1" fmla="*/ 1330860 w 2770361"/>
                <a:gd name="connsiteY1" fmla="*/ 27160 h 1656784"/>
                <a:gd name="connsiteX2" fmla="*/ 1385180 w 2770361"/>
                <a:gd name="connsiteY2" fmla="*/ 36214 h 1656784"/>
                <a:gd name="connsiteX3" fmla="*/ 1575303 w 2770361"/>
                <a:gd name="connsiteY3" fmla="*/ 72427 h 1656784"/>
                <a:gd name="connsiteX4" fmla="*/ 1683945 w 2770361"/>
                <a:gd name="connsiteY4" fmla="*/ 117695 h 1656784"/>
                <a:gd name="connsiteX5" fmla="*/ 1738266 w 2770361"/>
                <a:gd name="connsiteY5" fmla="*/ 126748 h 1656784"/>
                <a:gd name="connsiteX6" fmla="*/ 1901228 w 2770361"/>
                <a:gd name="connsiteY6" fmla="*/ 190122 h 1656784"/>
                <a:gd name="connsiteX7" fmla="*/ 1991763 w 2770361"/>
                <a:gd name="connsiteY7" fmla="*/ 226336 h 1656784"/>
                <a:gd name="connsiteX8" fmla="*/ 2037030 w 2770361"/>
                <a:gd name="connsiteY8" fmla="*/ 244443 h 1656784"/>
                <a:gd name="connsiteX9" fmla="*/ 2082297 w 2770361"/>
                <a:gd name="connsiteY9" fmla="*/ 262550 h 1656784"/>
                <a:gd name="connsiteX10" fmla="*/ 2109458 w 2770361"/>
                <a:gd name="connsiteY10" fmla="*/ 280657 h 1656784"/>
                <a:gd name="connsiteX11" fmla="*/ 2145672 w 2770361"/>
                <a:gd name="connsiteY11" fmla="*/ 307818 h 1656784"/>
                <a:gd name="connsiteX12" fmla="*/ 2218099 w 2770361"/>
                <a:gd name="connsiteY12" fmla="*/ 353085 h 1656784"/>
                <a:gd name="connsiteX13" fmla="*/ 2254313 w 2770361"/>
                <a:gd name="connsiteY13" fmla="*/ 389299 h 1656784"/>
                <a:gd name="connsiteX14" fmla="*/ 2290527 w 2770361"/>
                <a:gd name="connsiteY14" fmla="*/ 416459 h 1656784"/>
                <a:gd name="connsiteX15" fmla="*/ 2317687 w 2770361"/>
                <a:gd name="connsiteY15" fmla="*/ 452673 h 1656784"/>
                <a:gd name="connsiteX16" fmla="*/ 2353901 w 2770361"/>
                <a:gd name="connsiteY16" fmla="*/ 488887 h 1656784"/>
                <a:gd name="connsiteX17" fmla="*/ 2381062 w 2770361"/>
                <a:gd name="connsiteY17" fmla="*/ 525101 h 1656784"/>
                <a:gd name="connsiteX18" fmla="*/ 2444436 w 2770361"/>
                <a:gd name="connsiteY18" fmla="*/ 588475 h 1656784"/>
                <a:gd name="connsiteX19" fmla="*/ 2462543 w 2770361"/>
                <a:gd name="connsiteY19" fmla="*/ 624689 h 1656784"/>
                <a:gd name="connsiteX20" fmla="*/ 2498757 w 2770361"/>
                <a:gd name="connsiteY20" fmla="*/ 679010 h 1656784"/>
                <a:gd name="connsiteX21" fmla="*/ 2525917 w 2770361"/>
                <a:gd name="connsiteY21" fmla="*/ 742384 h 1656784"/>
                <a:gd name="connsiteX22" fmla="*/ 2534971 w 2770361"/>
                <a:gd name="connsiteY22" fmla="*/ 778598 h 1656784"/>
                <a:gd name="connsiteX23" fmla="*/ 2553078 w 2770361"/>
                <a:gd name="connsiteY23" fmla="*/ 832919 h 1656784"/>
                <a:gd name="connsiteX24" fmla="*/ 2562131 w 2770361"/>
                <a:gd name="connsiteY24" fmla="*/ 860079 h 1656784"/>
                <a:gd name="connsiteX25" fmla="*/ 2580238 w 2770361"/>
                <a:gd name="connsiteY25" fmla="*/ 914400 h 1656784"/>
                <a:gd name="connsiteX26" fmla="*/ 2598345 w 2770361"/>
                <a:gd name="connsiteY26" fmla="*/ 950614 h 1656784"/>
                <a:gd name="connsiteX27" fmla="*/ 2616452 w 2770361"/>
                <a:gd name="connsiteY27" fmla="*/ 1041148 h 1656784"/>
                <a:gd name="connsiteX28" fmla="*/ 2634559 w 2770361"/>
                <a:gd name="connsiteY28" fmla="*/ 1077362 h 1656784"/>
                <a:gd name="connsiteX29" fmla="*/ 2643612 w 2770361"/>
                <a:gd name="connsiteY29" fmla="*/ 1122629 h 1656784"/>
                <a:gd name="connsiteX30" fmla="*/ 2661719 w 2770361"/>
                <a:gd name="connsiteY30" fmla="*/ 1213164 h 1656784"/>
                <a:gd name="connsiteX31" fmla="*/ 2688879 w 2770361"/>
                <a:gd name="connsiteY31" fmla="*/ 1303699 h 1656784"/>
                <a:gd name="connsiteX32" fmla="*/ 2697933 w 2770361"/>
                <a:gd name="connsiteY32" fmla="*/ 1358020 h 1656784"/>
                <a:gd name="connsiteX33" fmla="*/ 2716040 w 2770361"/>
                <a:gd name="connsiteY33" fmla="*/ 1448554 h 1656784"/>
                <a:gd name="connsiteX34" fmla="*/ 2734147 w 2770361"/>
                <a:gd name="connsiteY34" fmla="*/ 1530035 h 1656784"/>
                <a:gd name="connsiteX35" fmla="*/ 2743200 w 2770361"/>
                <a:gd name="connsiteY35" fmla="*/ 1557196 h 1656784"/>
                <a:gd name="connsiteX36" fmla="*/ 2752254 w 2770361"/>
                <a:gd name="connsiteY36" fmla="*/ 1602463 h 1656784"/>
                <a:gd name="connsiteX37" fmla="*/ 2770361 w 2770361"/>
                <a:gd name="connsiteY37" fmla="*/ 1656784 h 16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70361" h="1656784">
                  <a:moveTo>
                    <a:pt x="0" y="0"/>
                  </a:moveTo>
                  <a:cubicBezTo>
                    <a:pt x="485000" y="69281"/>
                    <a:pt x="-23959" y="-679"/>
                    <a:pt x="1330860" y="27160"/>
                  </a:cubicBezTo>
                  <a:cubicBezTo>
                    <a:pt x="1349213" y="27537"/>
                    <a:pt x="1367027" y="33491"/>
                    <a:pt x="1385180" y="36214"/>
                  </a:cubicBezTo>
                  <a:cubicBezTo>
                    <a:pt x="1512130" y="55257"/>
                    <a:pt x="1481985" y="43714"/>
                    <a:pt x="1575303" y="72427"/>
                  </a:cubicBezTo>
                  <a:cubicBezTo>
                    <a:pt x="2012714" y="207012"/>
                    <a:pt x="1226593" y="-34756"/>
                    <a:pt x="1683945" y="117695"/>
                  </a:cubicBezTo>
                  <a:cubicBezTo>
                    <a:pt x="1701360" y="123500"/>
                    <a:pt x="1720159" y="123730"/>
                    <a:pt x="1738266" y="126748"/>
                  </a:cubicBezTo>
                  <a:cubicBezTo>
                    <a:pt x="1966194" y="202725"/>
                    <a:pt x="1759688" y="128199"/>
                    <a:pt x="1901228" y="190122"/>
                  </a:cubicBezTo>
                  <a:cubicBezTo>
                    <a:pt x="1931006" y="203150"/>
                    <a:pt x="1961585" y="214265"/>
                    <a:pt x="1991763" y="226336"/>
                  </a:cubicBezTo>
                  <a:lnTo>
                    <a:pt x="2037030" y="244443"/>
                  </a:lnTo>
                  <a:cubicBezTo>
                    <a:pt x="2052119" y="250479"/>
                    <a:pt x="2068775" y="253535"/>
                    <a:pt x="2082297" y="262550"/>
                  </a:cubicBezTo>
                  <a:cubicBezTo>
                    <a:pt x="2091351" y="268586"/>
                    <a:pt x="2100604" y="274332"/>
                    <a:pt x="2109458" y="280657"/>
                  </a:cubicBezTo>
                  <a:cubicBezTo>
                    <a:pt x="2121737" y="289427"/>
                    <a:pt x="2132876" y="299821"/>
                    <a:pt x="2145672" y="307818"/>
                  </a:cubicBezTo>
                  <a:cubicBezTo>
                    <a:pt x="2199217" y="341284"/>
                    <a:pt x="2166800" y="308198"/>
                    <a:pt x="2218099" y="353085"/>
                  </a:cubicBezTo>
                  <a:cubicBezTo>
                    <a:pt x="2230947" y="364327"/>
                    <a:pt x="2241465" y="378057"/>
                    <a:pt x="2254313" y="389299"/>
                  </a:cubicBezTo>
                  <a:cubicBezTo>
                    <a:pt x="2265669" y="399235"/>
                    <a:pt x="2279857" y="405789"/>
                    <a:pt x="2290527" y="416459"/>
                  </a:cubicBezTo>
                  <a:cubicBezTo>
                    <a:pt x="2301197" y="427129"/>
                    <a:pt x="2307751" y="441317"/>
                    <a:pt x="2317687" y="452673"/>
                  </a:cubicBezTo>
                  <a:cubicBezTo>
                    <a:pt x="2328929" y="465521"/>
                    <a:pt x="2342659" y="476039"/>
                    <a:pt x="2353901" y="488887"/>
                  </a:cubicBezTo>
                  <a:cubicBezTo>
                    <a:pt x="2363837" y="500243"/>
                    <a:pt x="2370392" y="514431"/>
                    <a:pt x="2381062" y="525101"/>
                  </a:cubicBezTo>
                  <a:cubicBezTo>
                    <a:pt x="2433371" y="577410"/>
                    <a:pt x="2404199" y="524094"/>
                    <a:pt x="2444436" y="588475"/>
                  </a:cubicBezTo>
                  <a:cubicBezTo>
                    <a:pt x="2451589" y="599920"/>
                    <a:pt x="2455599" y="613116"/>
                    <a:pt x="2462543" y="624689"/>
                  </a:cubicBezTo>
                  <a:cubicBezTo>
                    <a:pt x="2473739" y="643350"/>
                    <a:pt x="2498757" y="679010"/>
                    <a:pt x="2498757" y="679010"/>
                  </a:cubicBezTo>
                  <a:cubicBezTo>
                    <a:pt x="2524746" y="782967"/>
                    <a:pt x="2488406" y="654858"/>
                    <a:pt x="2525917" y="742384"/>
                  </a:cubicBezTo>
                  <a:cubicBezTo>
                    <a:pt x="2530819" y="753821"/>
                    <a:pt x="2531396" y="766680"/>
                    <a:pt x="2534971" y="778598"/>
                  </a:cubicBezTo>
                  <a:cubicBezTo>
                    <a:pt x="2540456" y="796879"/>
                    <a:pt x="2547042" y="814812"/>
                    <a:pt x="2553078" y="832919"/>
                  </a:cubicBezTo>
                  <a:lnTo>
                    <a:pt x="2562131" y="860079"/>
                  </a:lnTo>
                  <a:lnTo>
                    <a:pt x="2580238" y="914400"/>
                  </a:lnTo>
                  <a:lnTo>
                    <a:pt x="2598345" y="950614"/>
                  </a:lnTo>
                  <a:cubicBezTo>
                    <a:pt x="2601475" y="969395"/>
                    <a:pt x="2608347" y="1019535"/>
                    <a:pt x="2616452" y="1041148"/>
                  </a:cubicBezTo>
                  <a:cubicBezTo>
                    <a:pt x="2621191" y="1053785"/>
                    <a:pt x="2628523" y="1065291"/>
                    <a:pt x="2634559" y="1077362"/>
                  </a:cubicBezTo>
                  <a:cubicBezTo>
                    <a:pt x="2637577" y="1092451"/>
                    <a:pt x="2640859" y="1107489"/>
                    <a:pt x="2643612" y="1122629"/>
                  </a:cubicBezTo>
                  <a:cubicBezTo>
                    <a:pt x="2651140" y="1164031"/>
                    <a:pt x="2650635" y="1176218"/>
                    <a:pt x="2661719" y="1213164"/>
                  </a:cubicBezTo>
                  <a:cubicBezTo>
                    <a:pt x="2675580" y="1259369"/>
                    <a:pt x="2680530" y="1261955"/>
                    <a:pt x="2688879" y="1303699"/>
                  </a:cubicBezTo>
                  <a:cubicBezTo>
                    <a:pt x="2692479" y="1321699"/>
                    <a:pt x="2694550" y="1339978"/>
                    <a:pt x="2697933" y="1358020"/>
                  </a:cubicBezTo>
                  <a:cubicBezTo>
                    <a:pt x="2703605" y="1388269"/>
                    <a:pt x="2710004" y="1418376"/>
                    <a:pt x="2716040" y="1448554"/>
                  </a:cubicBezTo>
                  <a:cubicBezTo>
                    <a:pt x="2722266" y="1479686"/>
                    <a:pt x="2725620" y="1500189"/>
                    <a:pt x="2734147" y="1530035"/>
                  </a:cubicBezTo>
                  <a:cubicBezTo>
                    <a:pt x="2736769" y="1539211"/>
                    <a:pt x="2740885" y="1547938"/>
                    <a:pt x="2743200" y="1557196"/>
                  </a:cubicBezTo>
                  <a:cubicBezTo>
                    <a:pt x="2746932" y="1572124"/>
                    <a:pt x="2748205" y="1587617"/>
                    <a:pt x="2752254" y="1602463"/>
                  </a:cubicBezTo>
                  <a:cubicBezTo>
                    <a:pt x="2757276" y="1620877"/>
                    <a:pt x="2770361" y="1656784"/>
                    <a:pt x="2770361" y="16567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E350FA-D42C-F34F-87B3-3A3E9B864422}"/>
                </a:ext>
              </a:extLst>
            </p:cNvPr>
            <p:cNvSpPr/>
            <p:nvPr/>
          </p:nvSpPr>
          <p:spPr>
            <a:xfrm>
              <a:off x="9343176" y="3702867"/>
              <a:ext cx="1937442" cy="398353"/>
            </a:xfrm>
            <a:custGeom>
              <a:avLst/>
              <a:gdLst>
                <a:gd name="connsiteX0" fmla="*/ 0 w 1937442"/>
                <a:gd name="connsiteY0" fmla="*/ 0 h 398353"/>
                <a:gd name="connsiteX1" fmla="*/ 534155 w 1937442"/>
                <a:gd name="connsiteY1" fmla="*/ 18107 h 398353"/>
                <a:gd name="connsiteX2" fmla="*/ 751438 w 1937442"/>
                <a:gd name="connsiteY2" fmla="*/ 36214 h 398353"/>
                <a:gd name="connsiteX3" fmla="*/ 805759 w 1937442"/>
                <a:gd name="connsiteY3" fmla="*/ 45268 h 398353"/>
                <a:gd name="connsiteX4" fmla="*/ 905347 w 1937442"/>
                <a:gd name="connsiteY4" fmla="*/ 54321 h 398353"/>
                <a:gd name="connsiteX5" fmla="*/ 1004935 w 1937442"/>
                <a:gd name="connsiteY5" fmla="*/ 72428 h 398353"/>
                <a:gd name="connsiteX6" fmla="*/ 1104523 w 1937442"/>
                <a:gd name="connsiteY6" fmla="*/ 81482 h 398353"/>
                <a:gd name="connsiteX7" fmla="*/ 1149790 w 1937442"/>
                <a:gd name="connsiteY7" fmla="*/ 90535 h 398353"/>
                <a:gd name="connsiteX8" fmla="*/ 1222218 w 1937442"/>
                <a:gd name="connsiteY8" fmla="*/ 99588 h 398353"/>
                <a:gd name="connsiteX9" fmla="*/ 1294646 w 1937442"/>
                <a:gd name="connsiteY9" fmla="*/ 117695 h 398353"/>
                <a:gd name="connsiteX10" fmla="*/ 1376127 w 1937442"/>
                <a:gd name="connsiteY10" fmla="*/ 135802 h 398353"/>
                <a:gd name="connsiteX11" fmla="*/ 1430448 w 1937442"/>
                <a:gd name="connsiteY11" fmla="*/ 153909 h 398353"/>
                <a:gd name="connsiteX12" fmla="*/ 1520982 w 1937442"/>
                <a:gd name="connsiteY12" fmla="*/ 190123 h 398353"/>
                <a:gd name="connsiteX13" fmla="*/ 1548143 w 1937442"/>
                <a:gd name="connsiteY13" fmla="*/ 199177 h 398353"/>
                <a:gd name="connsiteX14" fmla="*/ 1575303 w 1937442"/>
                <a:gd name="connsiteY14" fmla="*/ 208230 h 398353"/>
                <a:gd name="connsiteX15" fmla="*/ 1647731 w 1937442"/>
                <a:gd name="connsiteY15" fmla="*/ 244444 h 398353"/>
                <a:gd name="connsiteX16" fmla="*/ 1702052 w 1937442"/>
                <a:gd name="connsiteY16" fmla="*/ 271604 h 398353"/>
                <a:gd name="connsiteX17" fmla="*/ 1729212 w 1937442"/>
                <a:gd name="connsiteY17" fmla="*/ 289711 h 398353"/>
                <a:gd name="connsiteX18" fmla="*/ 1756373 w 1937442"/>
                <a:gd name="connsiteY18" fmla="*/ 298765 h 398353"/>
                <a:gd name="connsiteX19" fmla="*/ 1810693 w 1937442"/>
                <a:gd name="connsiteY19" fmla="*/ 334979 h 398353"/>
                <a:gd name="connsiteX20" fmla="*/ 1837854 w 1937442"/>
                <a:gd name="connsiteY20" fmla="*/ 353085 h 398353"/>
                <a:gd name="connsiteX21" fmla="*/ 1865014 w 1937442"/>
                <a:gd name="connsiteY21" fmla="*/ 371192 h 398353"/>
                <a:gd name="connsiteX22" fmla="*/ 1937442 w 1937442"/>
                <a:gd name="connsiteY22" fmla="*/ 398353 h 3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442" h="398353">
                  <a:moveTo>
                    <a:pt x="0" y="0"/>
                  </a:moveTo>
                  <a:cubicBezTo>
                    <a:pt x="225640" y="32236"/>
                    <a:pt x="-8621" y="1406"/>
                    <a:pt x="534155" y="18107"/>
                  </a:cubicBezTo>
                  <a:cubicBezTo>
                    <a:pt x="554470" y="18732"/>
                    <a:pt x="723313" y="32905"/>
                    <a:pt x="751438" y="36214"/>
                  </a:cubicBezTo>
                  <a:cubicBezTo>
                    <a:pt x="769669" y="38359"/>
                    <a:pt x="787528" y="43123"/>
                    <a:pt x="805759" y="45268"/>
                  </a:cubicBezTo>
                  <a:cubicBezTo>
                    <a:pt x="838864" y="49163"/>
                    <a:pt x="872151" y="51303"/>
                    <a:pt x="905347" y="54321"/>
                  </a:cubicBezTo>
                  <a:cubicBezTo>
                    <a:pt x="933948" y="60042"/>
                    <a:pt x="976790" y="69117"/>
                    <a:pt x="1004935" y="72428"/>
                  </a:cubicBezTo>
                  <a:cubicBezTo>
                    <a:pt x="1038040" y="76323"/>
                    <a:pt x="1071327" y="78464"/>
                    <a:pt x="1104523" y="81482"/>
                  </a:cubicBezTo>
                  <a:cubicBezTo>
                    <a:pt x="1119612" y="84500"/>
                    <a:pt x="1134581" y="88195"/>
                    <a:pt x="1149790" y="90535"/>
                  </a:cubicBezTo>
                  <a:cubicBezTo>
                    <a:pt x="1173838" y="94234"/>
                    <a:pt x="1198304" y="95104"/>
                    <a:pt x="1222218" y="99588"/>
                  </a:cubicBezTo>
                  <a:cubicBezTo>
                    <a:pt x="1246677" y="104174"/>
                    <a:pt x="1270244" y="112814"/>
                    <a:pt x="1294646" y="117695"/>
                  </a:cubicBezTo>
                  <a:cubicBezTo>
                    <a:pt x="1320479" y="122862"/>
                    <a:pt x="1350565" y="128133"/>
                    <a:pt x="1376127" y="135802"/>
                  </a:cubicBezTo>
                  <a:cubicBezTo>
                    <a:pt x="1394409" y="141286"/>
                    <a:pt x="1413377" y="145373"/>
                    <a:pt x="1430448" y="153909"/>
                  </a:cubicBezTo>
                  <a:cubicBezTo>
                    <a:pt x="1483734" y="180552"/>
                    <a:pt x="1453858" y="167748"/>
                    <a:pt x="1520982" y="190123"/>
                  </a:cubicBezTo>
                  <a:lnTo>
                    <a:pt x="1548143" y="199177"/>
                  </a:lnTo>
                  <a:cubicBezTo>
                    <a:pt x="1557196" y="202195"/>
                    <a:pt x="1566767" y="203962"/>
                    <a:pt x="1575303" y="208230"/>
                  </a:cubicBezTo>
                  <a:cubicBezTo>
                    <a:pt x="1599446" y="220301"/>
                    <a:pt x="1625272" y="229471"/>
                    <a:pt x="1647731" y="244444"/>
                  </a:cubicBezTo>
                  <a:cubicBezTo>
                    <a:pt x="1682831" y="267845"/>
                    <a:pt x="1664568" y="259110"/>
                    <a:pt x="1702052" y="271604"/>
                  </a:cubicBezTo>
                  <a:cubicBezTo>
                    <a:pt x="1711105" y="277640"/>
                    <a:pt x="1719480" y="284845"/>
                    <a:pt x="1729212" y="289711"/>
                  </a:cubicBezTo>
                  <a:cubicBezTo>
                    <a:pt x="1737748" y="293979"/>
                    <a:pt x="1748031" y="294130"/>
                    <a:pt x="1756373" y="298765"/>
                  </a:cubicBezTo>
                  <a:cubicBezTo>
                    <a:pt x="1775396" y="309334"/>
                    <a:pt x="1792586" y="322908"/>
                    <a:pt x="1810693" y="334979"/>
                  </a:cubicBezTo>
                  <a:lnTo>
                    <a:pt x="1837854" y="353085"/>
                  </a:lnTo>
                  <a:cubicBezTo>
                    <a:pt x="1846907" y="359120"/>
                    <a:pt x="1854692" y="367751"/>
                    <a:pt x="1865014" y="371192"/>
                  </a:cubicBezTo>
                  <a:cubicBezTo>
                    <a:pt x="1925737" y="391433"/>
                    <a:pt x="1902264" y="380763"/>
                    <a:pt x="1937442" y="398353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CC7CE7C-1899-3E45-899F-6A7148409B3C}"/>
                </a:ext>
              </a:extLst>
            </p:cNvPr>
            <p:cNvSpPr/>
            <p:nvPr/>
          </p:nvSpPr>
          <p:spPr>
            <a:xfrm>
              <a:off x="8646059" y="3992578"/>
              <a:ext cx="2580238" cy="153909"/>
            </a:xfrm>
            <a:custGeom>
              <a:avLst/>
              <a:gdLst>
                <a:gd name="connsiteX0" fmla="*/ 0 w 2580238"/>
                <a:gd name="connsiteY0" fmla="*/ 0 h 153909"/>
                <a:gd name="connsiteX1" fmla="*/ 615636 w 2580238"/>
                <a:gd name="connsiteY1" fmla="*/ 18107 h 153909"/>
                <a:gd name="connsiteX2" fmla="*/ 832919 w 2580238"/>
                <a:gd name="connsiteY2" fmla="*/ 36214 h 153909"/>
                <a:gd name="connsiteX3" fmla="*/ 968721 w 2580238"/>
                <a:gd name="connsiteY3" fmla="*/ 45268 h 153909"/>
                <a:gd name="connsiteX4" fmla="*/ 1077363 w 2580238"/>
                <a:gd name="connsiteY4" fmla="*/ 54321 h 153909"/>
                <a:gd name="connsiteX5" fmla="*/ 1439501 w 2580238"/>
                <a:gd name="connsiteY5" fmla="*/ 72428 h 153909"/>
                <a:gd name="connsiteX6" fmla="*/ 1511929 w 2580238"/>
                <a:gd name="connsiteY6" fmla="*/ 81481 h 153909"/>
                <a:gd name="connsiteX7" fmla="*/ 1593410 w 2580238"/>
                <a:gd name="connsiteY7" fmla="*/ 90535 h 153909"/>
                <a:gd name="connsiteX8" fmla="*/ 1647731 w 2580238"/>
                <a:gd name="connsiteY8" fmla="*/ 99588 h 153909"/>
                <a:gd name="connsiteX9" fmla="*/ 1747319 w 2580238"/>
                <a:gd name="connsiteY9" fmla="*/ 108642 h 153909"/>
                <a:gd name="connsiteX10" fmla="*/ 1810693 w 2580238"/>
                <a:gd name="connsiteY10" fmla="*/ 117695 h 153909"/>
                <a:gd name="connsiteX11" fmla="*/ 1892175 w 2580238"/>
                <a:gd name="connsiteY11" fmla="*/ 126749 h 153909"/>
                <a:gd name="connsiteX12" fmla="*/ 1955549 w 2580238"/>
                <a:gd name="connsiteY12" fmla="*/ 135802 h 153909"/>
                <a:gd name="connsiteX13" fmla="*/ 2037030 w 2580238"/>
                <a:gd name="connsiteY13" fmla="*/ 144856 h 153909"/>
                <a:gd name="connsiteX14" fmla="*/ 2109458 w 2580238"/>
                <a:gd name="connsiteY14" fmla="*/ 153909 h 153909"/>
                <a:gd name="connsiteX15" fmla="*/ 2426329 w 2580238"/>
                <a:gd name="connsiteY15" fmla="*/ 144856 h 153909"/>
                <a:gd name="connsiteX16" fmla="*/ 2553078 w 2580238"/>
                <a:gd name="connsiteY16" fmla="*/ 126749 h 153909"/>
                <a:gd name="connsiteX17" fmla="*/ 2580238 w 2580238"/>
                <a:gd name="connsiteY17" fmla="*/ 117695 h 153909"/>
                <a:gd name="connsiteX18" fmla="*/ 2580238 w 2580238"/>
                <a:gd name="connsiteY18" fmla="*/ 99588 h 1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0238" h="153909">
                  <a:moveTo>
                    <a:pt x="0" y="0"/>
                  </a:moveTo>
                  <a:cubicBezTo>
                    <a:pt x="259878" y="32487"/>
                    <a:pt x="-9616" y="1434"/>
                    <a:pt x="615636" y="18107"/>
                  </a:cubicBezTo>
                  <a:cubicBezTo>
                    <a:pt x="766569" y="22132"/>
                    <a:pt x="713658" y="26276"/>
                    <a:pt x="832919" y="36214"/>
                  </a:cubicBezTo>
                  <a:cubicBezTo>
                    <a:pt x="878130" y="39982"/>
                    <a:pt x="923477" y="41917"/>
                    <a:pt x="968721" y="45268"/>
                  </a:cubicBezTo>
                  <a:cubicBezTo>
                    <a:pt x="1004961" y="47952"/>
                    <a:pt x="1041079" y="52305"/>
                    <a:pt x="1077363" y="54321"/>
                  </a:cubicBezTo>
                  <a:cubicBezTo>
                    <a:pt x="1231749" y="62898"/>
                    <a:pt x="1296533" y="60514"/>
                    <a:pt x="1439501" y="72428"/>
                  </a:cubicBezTo>
                  <a:cubicBezTo>
                    <a:pt x="1463747" y="74449"/>
                    <a:pt x="1487765" y="78638"/>
                    <a:pt x="1511929" y="81481"/>
                  </a:cubicBezTo>
                  <a:cubicBezTo>
                    <a:pt x="1539069" y="84674"/>
                    <a:pt x="1566322" y="86923"/>
                    <a:pt x="1593410" y="90535"/>
                  </a:cubicBezTo>
                  <a:cubicBezTo>
                    <a:pt x="1611606" y="92961"/>
                    <a:pt x="1629500" y="97443"/>
                    <a:pt x="1647731" y="99588"/>
                  </a:cubicBezTo>
                  <a:cubicBezTo>
                    <a:pt x="1680836" y="103483"/>
                    <a:pt x="1714190" y="104961"/>
                    <a:pt x="1747319" y="108642"/>
                  </a:cubicBezTo>
                  <a:cubicBezTo>
                    <a:pt x="1768528" y="110999"/>
                    <a:pt x="1789519" y="115048"/>
                    <a:pt x="1810693" y="117695"/>
                  </a:cubicBezTo>
                  <a:cubicBezTo>
                    <a:pt x="1837810" y="121085"/>
                    <a:pt x="1865058" y="123359"/>
                    <a:pt x="1892175" y="126749"/>
                  </a:cubicBezTo>
                  <a:cubicBezTo>
                    <a:pt x="1913349" y="129396"/>
                    <a:pt x="1934375" y="133155"/>
                    <a:pt x="1955549" y="135802"/>
                  </a:cubicBezTo>
                  <a:cubicBezTo>
                    <a:pt x="1982665" y="139192"/>
                    <a:pt x="2009890" y="141663"/>
                    <a:pt x="2037030" y="144856"/>
                  </a:cubicBezTo>
                  <a:lnTo>
                    <a:pt x="2109458" y="153909"/>
                  </a:lnTo>
                  <a:lnTo>
                    <a:pt x="2426329" y="144856"/>
                  </a:lnTo>
                  <a:cubicBezTo>
                    <a:pt x="2460745" y="143292"/>
                    <a:pt x="2516127" y="135987"/>
                    <a:pt x="2553078" y="126749"/>
                  </a:cubicBezTo>
                  <a:cubicBezTo>
                    <a:pt x="2562336" y="124434"/>
                    <a:pt x="2573490" y="124443"/>
                    <a:pt x="2580238" y="117695"/>
                  </a:cubicBezTo>
                  <a:lnTo>
                    <a:pt x="2580238" y="99588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9BAEA87-41C5-8143-B81A-8FD4537F2761}"/>
                </a:ext>
              </a:extLst>
            </p:cNvPr>
            <p:cNvSpPr/>
            <p:nvPr/>
          </p:nvSpPr>
          <p:spPr>
            <a:xfrm>
              <a:off x="8573632" y="4119327"/>
              <a:ext cx="2634558" cy="235390"/>
            </a:xfrm>
            <a:custGeom>
              <a:avLst/>
              <a:gdLst>
                <a:gd name="connsiteX0" fmla="*/ 0 w 2634558"/>
                <a:gd name="connsiteY0" fmla="*/ 226336 h 235390"/>
                <a:gd name="connsiteX1" fmla="*/ 63374 w 2634558"/>
                <a:gd name="connsiteY1" fmla="*/ 235390 h 235390"/>
                <a:gd name="connsiteX2" fmla="*/ 353085 w 2634558"/>
                <a:gd name="connsiteY2" fmla="*/ 217283 h 235390"/>
                <a:gd name="connsiteX3" fmla="*/ 452673 w 2634558"/>
                <a:gd name="connsiteY3" fmla="*/ 208229 h 235390"/>
                <a:gd name="connsiteX4" fmla="*/ 525101 w 2634558"/>
                <a:gd name="connsiteY4" fmla="*/ 199176 h 235390"/>
                <a:gd name="connsiteX5" fmla="*/ 642796 w 2634558"/>
                <a:gd name="connsiteY5" fmla="*/ 190123 h 235390"/>
                <a:gd name="connsiteX6" fmla="*/ 742384 w 2634558"/>
                <a:gd name="connsiteY6" fmla="*/ 181069 h 235390"/>
                <a:gd name="connsiteX7" fmla="*/ 1231271 w 2634558"/>
                <a:gd name="connsiteY7" fmla="*/ 162962 h 235390"/>
                <a:gd name="connsiteX8" fmla="*/ 1774479 w 2634558"/>
                <a:gd name="connsiteY8" fmla="*/ 153909 h 235390"/>
                <a:gd name="connsiteX9" fmla="*/ 2091350 w 2634558"/>
                <a:gd name="connsiteY9" fmla="*/ 126748 h 235390"/>
                <a:gd name="connsiteX10" fmla="*/ 2172831 w 2634558"/>
                <a:gd name="connsiteY10" fmla="*/ 108641 h 235390"/>
                <a:gd name="connsiteX11" fmla="*/ 2236206 w 2634558"/>
                <a:gd name="connsiteY11" fmla="*/ 99588 h 235390"/>
                <a:gd name="connsiteX12" fmla="*/ 2272419 w 2634558"/>
                <a:gd name="connsiteY12" fmla="*/ 90534 h 235390"/>
                <a:gd name="connsiteX13" fmla="*/ 2372008 w 2634558"/>
                <a:gd name="connsiteY13" fmla="*/ 72427 h 235390"/>
                <a:gd name="connsiteX14" fmla="*/ 2444435 w 2634558"/>
                <a:gd name="connsiteY14" fmla="*/ 54321 h 235390"/>
                <a:gd name="connsiteX15" fmla="*/ 2562130 w 2634558"/>
                <a:gd name="connsiteY15" fmla="*/ 36214 h 235390"/>
                <a:gd name="connsiteX16" fmla="*/ 2625505 w 2634558"/>
                <a:gd name="connsiteY16" fmla="*/ 18107 h 235390"/>
                <a:gd name="connsiteX17" fmla="*/ 2634558 w 2634558"/>
                <a:gd name="connsiteY17" fmla="*/ 0 h 235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34558" h="235390">
                  <a:moveTo>
                    <a:pt x="0" y="226336"/>
                  </a:moveTo>
                  <a:cubicBezTo>
                    <a:pt x="21125" y="229354"/>
                    <a:pt x="42035" y="235390"/>
                    <a:pt x="63374" y="235390"/>
                  </a:cubicBezTo>
                  <a:cubicBezTo>
                    <a:pt x="361474" y="235390"/>
                    <a:pt x="200709" y="234214"/>
                    <a:pt x="353085" y="217283"/>
                  </a:cubicBezTo>
                  <a:cubicBezTo>
                    <a:pt x="386214" y="213602"/>
                    <a:pt x="419523" y="211718"/>
                    <a:pt x="452673" y="208229"/>
                  </a:cubicBezTo>
                  <a:cubicBezTo>
                    <a:pt x="476870" y="205682"/>
                    <a:pt x="500880" y="201483"/>
                    <a:pt x="525101" y="199176"/>
                  </a:cubicBezTo>
                  <a:cubicBezTo>
                    <a:pt x="564271" y="195446"/>
                    <a:pt x="603584" y="193391"/>
                    <a:pt x="642796" y="190123"/>
                  </a:cubicBezTo>
                  <a:cubicBezTo>
                    <a:pt x="676014" y="187355"/>
                    <a:pt x="709130" y="183362"/>
                    <a:pt x="742384" y="181069"/>
                  </a:cubicBezTo>
                  <a:cubicBezTo>
                    <a:pt x="910737" y="169458"/>
                    <a:pt x="1056976" y="166593"/>
                    <a:pt x="1231271" y="162962"/>
                  </a:cubicBezTo>
                  <a:lnTo>
                    <a:pt x="1774479" y="153909"/>
                  </a:lnTo>
                  <a:cubicBezTo>
                    <a:pt x="1856834" y="147809"/>
                    <a:pt x="1993342" y="141826"/>
                    <a:pt x="2091350" y="126748"/>
                  </a:cubicBezTo>
                  <a:cubicBezTo>
                    <a:pt x="2208231" y="108766"/>
                    <a:pt x="2073650" y="126674"/>
                    <a:pt x="2172831" y="108641"/>
                  </a:cubicBezTo>
                  <a:cubicBezTo>
                    <a:pt x="2193826" y="104824"/>
                    <a:pt x="2215211" y="103405"/>
                    <a:pt x="2236206" y="99588"/>
                  </a:cubicBezTo>
                  <a:cubicBezTo>
                    <a:pt x="2248448" y="97362"/>
                    <a:pt x="2260218" y="92974"/>
                    <a:pt x="2272419" y="90534"/>
                  </a:cubicBezTo>
                  <a:cubicBezTo>
                    <a:pt x="2341792" y="76659"/>
                    <a:pt x="2308846" y="87003"/>
                    <a:pt x="2372008" y="72427"/>
                  </a:cubicBezTo>
                  <a:cubicBezTo>
                    <a:pt x="2396256" y="66831"/>
                    <a:pt x="2419742" y="57408"/>
                    <a:pt x="2444435" y="54321"/>
                  </a:cubicBezTo>
                  <a:cubicBezTo>
                    <a:pt x="2507137" y="46483"/>
                    <a:pt x="2508813" y="48062"/>
                    <a:pt x="2562130" y="36214"/>
                  </a:cubicBezTo>
                  <a:cubicBezTo>
                    <a:pt x="2565097" y="35555"/>
                    <a:pt x="2619140" y="22881"/>
                    <a:pt x="2625505" y="18107"/>
                  </a:cubicBezTo>
                  <a:cubicBezTo>
                    <a:pt x="2630903" y="14058"/>
                    <a:pt x="2631540" y="6036"/>
                    <a:pt x="2634558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651DF8-49C8-7D47-B139-01F86B0238FC}"/>
                </a:ext>
              </a:extLst>
            </p:cNvPr>
            <p:cNvSpPr/>
            <p:nvPr/>
          </p:nvSpPr>
          <p:spPr>
            <a:xfrm>
              <a:off x="10366218" y="4119327"/>
              <a:ext cx="887239" cy="497940"/>
            </a:xfrm>
            <a:custGeom>
              <a:avLst/>
              <a:gdLst>
                <a:gd name="connsiteX0" fmla="*/ 0 w 887239"/>
                <a:gd name="connsiteY0" fmla="*/ 488887 h 497940"/>
                <a:gd name="connsiteX1" fmla="*/ 63374 w 887239"/>
                <a:gd name="connsiteY1" fmla="*/ 497940 h 497940"/>
                <a:gd name="connsiteX2" fmla="*/ 99588 w 887239"/>
                <a:gd name="connsiteY2" fmla="*/ 488887 h 497940"/>
                <a:gd name="connsiteX3" fmla="*/ 199176 w 887239"/>
                <a:gd name="connsiteY3" fmla="*/ 452673 h 497940"/>
                <a:gd name="connsiteX4" fmla="*/ 235390 w 887239"/>
                <a:gd name="connsiteY4" fmla="*/ 443620 h 497940"/>
                <a:gd name="connsiteX5" fmla="*/ 271604 w 887239"/>
                <a:gd name="connsiteY5" fmla="*/ 425513 h 497940"/>
                <a:gd name="connsiteX6" fmla="*/ 298764 w 887239"/>
                <a:gd name="connsiteY6" fmla="*/ 407406 h 497940"/>
                <a:gd name="connsiteX7" fmla="*/ 362138 w 887239"/>
                <a:gd name="connsiteY7" fmla="*/ 389299 h 497940"/>
                <a:gd name="connsiteX8" fmla="*/ 389299 w 887239"/>
                <a:gd name="connsiteY8" fmla="*/ 371192 h 497940"/>
                <a:gd name="connsiteX9" fmla="*/ 443620 w 887239"/>
                <a:gd name="connsiteY9" fmla="*/ 353085 h 497940"/>
                <a:gd name="connsiteX10" fmla="*/ 470780 w 887239"/>
                <a:gd name="connsiteY10" fmla="*/ 334978 h 497940"/>
                <a:gd name="connsiteX11" fmla="*/ 543208 w 887239"/>
                <a:gd name="connsiteY11" fmla="*/ 289711 h 497940"/>
                <a:gd name="connsiteX12" fmla="*/ 570368 w 887239"/>
                <a:gd name="connsiteY12" fmla="*/ 262550 h 497940"/>
                <a:gd name="connsiteX13" fmla="*/ 633742 w 887239"/>
                <a:gd name="connsiteY13" fmla="*/ 226336 h 497940"/>
                <a:gd name="connsiteX14" fmla="*/ 697117 w 887239"/>
                <a:gd name="connsiteY14" fmla="*/ 190123 h 497940"/>
                <a:gd name="connsiteX15" fmla="*/ 724277 w 887239"/>
                <a:gd name="connsiteY15" fmla="*/ 172016 h 497940"/>
                <a:gd name="connsiteX16" fmla="*/ 778598 w 887239"/>
                <a:gd name="connsiteY16" fmla="*/ 117695 h 497940"/>
                <a:gd name="connsiteX17" fmla="*/ 805758 w 887239"/>
                <a:gd name="connsiteY17" fmla="*/ 99588 h 497940"/>
                <a:gd name="connsiteX18" fmla="*/ 851026 w 887239"/>
                <a:gd name="connsiteY18" fmla="*/ 45267 h 497940"/>
                <a:gd name="connsiteX19" fmla="*/ 887239 w 887239"/>
                <a:gd name="connsiteY19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239" h="497940">
                  <a:moveTo>
                    <a:pt x="0" y="488887"/>
                  </a:moveTo>
                  <a:cubicBezTo>
                    <a:pt x="21125" y="491905"/>
                    <a:pt x="42035" y="497940"/>
                    <a:pt x="63374" y="497940"/>
                  </a:cubicBezTo>
                  <a:cubicBezTo>
                    <a:pt x="75817" y="497940"/>
                    <a:pt x="87670" y="492462"/>
                    <a:pt x="99588" y="488887"/>
                  </a:cubicBezTo>
                  <a:cubicBezTo>
                    <a:pt x="247545" y="444501"/>
                    <a:pt x="69587" y="495869"/>
                    <a:pt x="199176" y="452673"/>
                  </a:cubicBezTo>
                  <a:cubicBezTo>
                    <a:pt x="210980" y="448738"/>
                    <a:pt x="223319" y="446638"/>
                    <a:pt x="235390" y="443620"/>
                  </a:cubicBezTo>
                  <a:cubicBezTo>
                    <a:pt x="247461" y="437584"/>
                    <a:pt x="259886" y="432209"/>
                    <a:pt x="271604" y="425513"/>
                  </a:cubicBezTo>
                  <a:cubicBezTo>
                    <a:pt x="281051" y="420115"/>
                    <a:pt x="289032" y="412272"/>
                    <a:pt x="298764" y="407406"/>
                  </a:cubicBezTo>
                  <a:cubicBezTo>
                    <a:pt x="311754" y="400911"/>
                    <a:pt x="350531" y="392201"/>
                    <a:pt x="362138" y="389299"/>
                  </a:cubicBezTo>
                  <a:cubicBezTo>
                    <a:pt x="371192" y="383263"/>
                    <a:pt x="379356" y="375611"/>
                    <a:pt x="389299" y="371192"/>
                  </a:cubicBezTo>
                  <a:cubicBezTo>
                    <a:pt x="406740" y="363440"/>
                    <a:pt x="443620" y="353085"/>
                    <a:pt x="443620" y="353085"/>
                  </a:cubicBezTo>
                  <a:cubicBezTo>
                    <a:pt x="452673" y="347049"/>
                    <a:pt x="461333" y="340376"/>
                    <a:pt x="470780" y="334978"/>
                  </a:cubicBezTo>
                  <a:cubicBezTo>
                    <a:pt x="517147" y="308482"/>
                    <a:pt x="499934" y="326803"/>
                    <a:pt x="543208" y="289711"/>
                  </a:cubicBezTo>
                  <a:cubicBezTo>
                    <a:pt x="552929" y="281379"/>
                    <a:pt x="560532" y="270747"/>
                    <a:pt x="570368" y="262550"/>
                  </a:cubicBezTo>
                  <a:cubicBezTo>
                    <a:pt x="600266" y="237634"/>
                    <a:pt x="598329" y="248469"/>
                    <a:pt x="633742" y="226336"/>
                  </a:cubicBezTo>
                  <a:cubicBezTo>
                    <a:pt x="696379" y="187188"/>
                    <a:pt x="643758" y="207908"/>
                    <a:pt x="697117" y="190123"/>
                  </a:cubicBezTo>
                  <a:cubicBezTo>
                    <a:pt x="706170" y="184087"/>
                    <a:pt x="716145" y="179245"/>
                    <a:pt x="724277" y="172016"/>
                  </a:cubicBezTo>
                  <a:cubicBezTo>
                    <a:pt x="743416" y="155003"/>
                    <a:pt x="757292" y="131899"/>
                    <a:pt x="778598" y="117695"/>
                  </a:cubicBezTo>
                  <a:lnTo>
                    <a:pt x="805758" y="99588"/>
                  </a:lnTo>
                  <a:cubicBezTo>
                    <a:pt x="850715" y="32151"/>
                    <a:pt x="792934" y="114977"/>
                    <a:pt x="851026" y="45267"/>
                  </a:cubicBezTo>
                  <a:cubicBezTo>
                    <a:pt x="908136" y="-23265"/>
                    <a:pt x="834554" y="52685"/>
                    <a:pt x="887239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A3845C8-BD2E-804F-AE4E-8A484D46149F}"/>
                </a:ext>
              </a:extLst>
            </p:cNvPr>
            <p:cNvSpPr/>
            <p:nvPr/>
          </p:nvSpPr>
          <p:spPr>
            <a:xfrm>
              <a:off x="10275679" y="4046615"/>
              <a:ext cx="1059256" cy="878470"/>
            </a:xfrm>
            <a:custGeom>
              <a:avLst/>
              <a:gdLst>
                <a:gd name="connsiteX0" fmla="*/ 0 w 1059256"/>
                <a:gd name="connsiteY0" fmla="*/ 878470 h 878470"/>
                <a:gd name="connsiteX1" fmla="*/ 144856 w 1059256"/>
                <a:gd name="connsiteY1" fmla="*/ 851310 h 878470"/>
                <a:gd name="connsiteX2" fmla="*/ 172016 w 1059256"/>
                <a:gd name="connsiteY2" fmla="*/ 842256 h 878470"/>
                <a:gd name="connsiteX3" fmla="*/ 199177 w 1059256"/>
                <a:gd name="connsiteY3" fmla="*/ 833203 h 878470"/>
                <a:gd name="connsiteX4" fmla="*/ 235391 w 1059256"/>
                <a:gd name="connsiteY4" fmla="*/ 815096 h 878470"/>
                <a:gd name="connsiteX5" fmla="*/ 307818 w 1059256"/>
                <a:gd name="connsiteY5" fmla="*/ 796989 h 878470"/>
                <a:gd name="connsiteX6" fmla="*/ 344032 w 1059256"/>
                <a:gd name="connsiteY6" fmla="*/ 778882 h 878470"/>
                <a:gd name="connsiteX7" fmla="*/ 407406 w 1059256"/>
                <a:gd name="connsiteY7" fmla="*/ 760775 h 878470"/>
                <a:gd name="connsiteX8" fmla="*/ 434567 w 1059256"/>
                <a:gd name="connsiteY8" fmla="*/ 742668 h 878470"/>
                <a:gd name="connsiteX9" fmla="*/ 497941 w 1059256"/>
                <a:gd name="connsiteY9" fmla="*/ 715508 h 878470"/>
                <a:gd name="connsiteX10" fmla="*/ 552262 w 1059256"/>
                <a:gd name="connsiteY10" fmla="*/ 679294 h 878470"/>
                <a:gd name="connsiteX11" fmla="*/ 579422 w 1059256"/>
                <a:gd name="connsiteY11" fmla="*/ 661187 h 878470"/>
                <a:gd name="connsiteX12" fmla="*/ 615636 w 1059256"/>
                <a:gd name="connsiteY12" fmla="*/ 643080 h 878470"/>
                <a:gd name="connsiteX13" fmla="*/ 669957 w 1059256"/>
                <a:gd name="connsiteY13" fmla="*/ 588759 h 878470"/>
                <a:gd name="connsiteX14" fmla="*/ 697117 w 1059256"/>
                <a:gd name="connsiteY14" fmla="*/ 561599 h 878470"/>
                <a:gd name="connsiteX15" fmla="*/ 724278 w 1059256"/>
                <a:gd name="connsiteY15" fmla="*/ 525385 h 878470"/>
                <a:gd name="connsiteX16" fmla="*/ 778598 w 1059256"/>
                <a:gd name="connsiteY16" fmla="*/ 471064 h 878470"/>
                <a:gd name="connsiteX17" fmla="*/ 814812 w 1059256"/>
                <a:gd name="connsiteY17" fmla="*/ 407690 h 878470"/>
                <a:gd name="connsiteX18" fmla="*/ 841973 w 1059256"/>
                <a:gd name="connsiteY18" fmla="*/ 380530 h 878470"/>
                <a:gd name="connsiteX19" fmla="*/ 851026 w 1059256"/>
                <a:gd name="connsiteY19" fmla="*/ 353369 h 878470"/>
                <a:gd name="connsiteX20" fmla="*/ 878187 w 1059256"/>
                <a:gd name="connsiteY20" fmla="*/ 326209 h 878470"/>
                <a:gd name="connsiteX21" fmla="*/ 896294 w 1059256"/>
                <a:gd name="connsiteY21" fmla="*/ 299048 h 878470"/>
                <a:gd name="connsiteX22" fmla="*/ 905347 w 1059256"/>
                <a:gd name="connsiteY22" fmla="*/ 271888 h 878470"/>
                <a:gd name="connsiteX23" fmla="*/ 923454 w 1059256"/>
                <a:gd name="connsiteY23" fmla="*/ 244728 h 878470"/>
                <a:gd name="connsiteX24" fmla="*/ 941561 w 1059256"/>
                <a:gd name="connsiteY24" fmla="*/ 163246 h 878470"/>
                <a:gd name="connsiteX25" fmla="*/ 968721 w 1059256"/>
                <a:gd name="connsiteY25" fmla="*/ 99872 h 878470"/>
                <a:gd name="connsiteX26" fmla="*/ 995882 w 1059256"/>
                <a:gd name="connsiteY26" fmla="*/ 45551 h 878470"/>
                <a:gd name="connsiteX27" fmla="*/ 1023042 w 1059256"/>
                <a:gd name="connsiteY27" fmla="*/ 27444 h 878470"/>
                <a:gd name="connsiteX28" fmla="*/ 1059256 w 1059256"/>
                <a:gd name="connsiteY28" fmla="*/ 284 h 87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59256" h="878470">
                  <a:moveTo>
                    <a:pt x="0" y="878470"/>
                  </a:moveTo>
                  <a:cubicBezTo>
                    <a:pt x="109522" y="867518"/>
                    <a:pt x="61765" y="879008"/>
                    <a:pt x="144856" y="851310"/>
                  </a:cubicBezTo>
                  <a:lnTo>
                    <a:pt x="172016" y="842256"/>
                  </a:lnTo>
                  <a:cubicBezTo>
                    <a:pt x="181070" y="839238"/>
                    <a:pt x="190641" y="837471"/>
                    <a:pt x="199177" y="833203"/>
                  </a:cubicBezTo>
                  <a:cubicBezTo>
                    <a:pt x="211248" y="827167"/>
                    <a:pt x="222587" y="819364"/>
                    <a:pt x="235391" y="815096"/>
                  </a:cubicBezTo>
                  <a:cubicBezTo>
                    <a:pt x="258999" y="807226"/>
                    <a:pt x="307818" y="796989"/>
                    <a:pt x="307818" y="796989"/>
                  </a:cubicBezTo>
                  <a:cubicBezTo>
                    <a:pt x="319889" y="790953"/>
                    <a:pt x="331395" y="783621"/>
                    <a:pt x="344032" y="778882"/>
                  </a:cubicBezTo>
                  <a:cubicBezTo>
                    <a:pt x="367250" y="770175"/>
                    <a:pt x="385510" y="771723"/>
                    <a:pt x="407406" y="760775"/>
                  </a:cubicBezTo>
                  <a:cubicBezTo>
                    <a:pt x="417138" y="755909"/>
                    <a:pt x="424835" y="747534"/>
                    <a:pt x="434567" y="742668"/>
                  </a:cubicBezTo>
                  <a:cubicBezTo>
                    <a:pt x="509493" y="705206"/>
                    <a:pt x="403747" y="772025"/>
                    <a:pt x="497941" y="715508"/>
                  </a:cubicBezTo>
                  <a:cubicBezTo>
                    <a:pt x="516602" y="704312"/>
                    <a:pt x="534155" y="691365"/>
                    <a:pt x="552262" y="679294"/>
                  </a:cubicBezTo>
                  <a:cubicBezTo>
                    <a:pt x="561315" y="673258"/>
                    <a:pt x="569690" y="666053"/>
                    <a:pt x="579422" y="661187"/>
                  </a:cubicBezTo>
                  <a:cubicBezTo>
                    <a:pt x="591493" y="655151"/>
                    <a:pt x="605097" y="651511"/>
                    <a:pt x="615636" y="643080"/>
                  </a:cubicBezTo>
                  <a:cubicBezTo>
                    <a:pt x="635632" y="627083"/>
                    <a:pt x="651850" y="606866"/>
                    <a:pt x="669957" y="588759"/>
                  </a:cubicBezTo>
                  <a:cubicBezTo>
                    <a:pt x="679010" y="579706"/>
                    <a:pt x="689435" y="571842"/>
                    <a:pt x="697117" y="561599"/>
                  </a:cubicBezTo>
                  <a:cubicBezTo>
                    <a:pt x="706171" y="549528"/>
                    <a:pt x="714184" y="536601"/>
                    <a:pt x="724278" y="525385"/>
                  </a:cubicBezTo>
                  <a:cubicBezTo>
                    <a:pt x="741408" y="506351"/>
                    <a:pt x="767146" y="493968"/>
                    <a:pt x="778598" y="471064"/>
                  </a:cubicBezTo>
                  <a:cubicBezTo>
                    <a:pt x="789667" y="448926"/>
                    <a:pt x="798816" y="426885"/>
                    <a:pt x="814812" y="407690"/>
                  </a:cubicBezTo>
                  <a:cubicBezTo>
                    <a:pt x="823009" y="397854"/>
                    <a:pt x="832919" y="389583"/>
                    <a:pt x="841973" y="380530"/>
                  </a:cubicBezTo>
                  <a:cubicBezTo>
                    <a:pt x="844991" y="371476"/>
                    <a:pt x="845732" y="361310"/>
                    <a:pt x="851026" y="353369"/>
                  </a:cubicBezTo>
                  <a:cubicBezTo>
                    <a:pt x="858128" y="342716"/>
                    <a:pt x="869990" y="336045"/>
                    <a:pt x="878187" y="326209"/>
                  </a:cubicBezTo>
                  <a:cubicBezTo>
                    <a:pt x="885153" y="317850"/>
                    <a:pt x="890258" y="308102"/>
                    <a:pt x="896294" y="299048"/>
                  </a:cubicBezTo>
                  <a:cubicBezTo>
                    <a:pt x="899312" y="289995"/>
                    <a:pt x="901079" y="280424"/>
                    <a:pt x="905347" y="271888"/>
                  </a:cubicBezTo>
                  <a:cubicBezTo>
                    <a:pt x="910213" y="262156"/>
                    <a:pt x="919168" y="254729"/>
                    <a:pt x="923454" y="244728"/>
                  </a:cubicBezTo>
                  <a:cubicBezTo>
                    <a:pt x="929028" y="231723"/>
                    <a:pt x="938985" y="173550"/>
                    <a:pt x="941561" y="163246"/>
                  </a:cubicBezTo>
                  <a:cubicBezTo>
                    <a:pt x="950054" y="129274"/>
                    <a:pt x="953174" y="136148"/>
                    <a:pt x="968721" y="99872"/>
                  </a:cubicBezTo>
                  <a:cubicBezTo>
                    <a:pt x="979766" y="74101"/>
                    <a:pt x="974135" y="67298"/>
                    <a:pt x="995882" y="45551"/>
                  </a:cubicBezTo>
                  <a:cubicBezTo>
                    <a:pt x="1003576" y="37857"/>
                    <a:pt x="1013989" y="33480"/>
                    <a:pt x="1023042" y="27444"/>
                  </a:cubicBezTo>
                  <a:cubicBezTo>
                    <a:pt x="1044497" y="-4738"/>
                    <a:pt x="1030268" y="284"/>
                    <a:pt x="1059256" y="2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72848E-08D5-A44C-BCEA-4F0BDD11E9A2}"/>
                </a:ext>
              </a:extLst>
            </p:cNvPr>
            <p:cNvSpPr/>
            <p:nvPr/>
          </p:nvSpPr>
          <p:spPr>
            <a:xfrm>
              <a:off x="9153053" y="4074059"/>
              <a:ext cx="2145672" cy="1195794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FEE3F1-85CB-934B-A630-9F9668334D1C}"/>
                </a:ext>
              </a:extLst>
            </p:cNvPr>
            <p:cNvSpPr/>
            <p:nvPr/>
          </p:nvSpPr>
          <p:spPr>
            <a:xfrm>
              <a:off x="8709434" y="4155541"/>
              <a:ext cx="2544023" cy="1418306"/>
            </a:xfrm>
            <a:custGeom>
              <a:avLst/>
              <a:gdLst>
                <a:gd name="connsiteX0" fmla="*/ 0 w 2544023"/>
                <a:gd name="connsiteY0" fmla="*/ 1394233 h 1418306"/>
                <a:gd name="connsiteX1" fmla="*/ 841972 w 2544023"/>
                <a:gd name="connsiteY1" fmla="*/ 1394233 h 1418306"/>
                <a:gd name="connsiteX2" fmla="*/ 932507 w 2544023"/>
                <a:gd name="connsiteY2" fmla="*/ 1385180 h 1418306"/>
                <a:gd name="connsiteX3" fmla="*/ 1059255 w 2544023"/>
                <a:gd name="connsiteY3" fmla="*/ 1367073 h 1418306"/>
                <a:gd name="connsiteX4" fmla="*/ 1158843 w 2544023"/>
                <a:gd name="connsiteY4" fmla="*/ 1348966 h 1418306"/>
                <a:gd name="connsiteX5" fmla="*/ 1186004 w 2544023"/>
                <a:gd name="connsiteY5" fmla="*/ 1339912 h 1418306"/>
                <a:gd name="connsiteX6" fmla="*/ 1231271 w 2544023"/>
                <a:gd name="connsiteY6" fmla="*/ 1330859 h 1418306"/>
                <a:gd name="connsiteX7" fmla="*/ 1267485 w 2544023"/>
                <a:gd name="connsiteY7" fmla="*/ 1321806 h 1418306"/>
                <a:gd name="connsiteX8" fmla="*/ 1312752 w 2544023"/>
                <a:gd name="connsiteY8" fmla="*/ 1312752 h 1418306"/>
                <a:gd name="connsiteX9" fmla="*/ 1348966 w 2544023"/>
                <a:gd name="connsiteY9" fmla="*/ 1303699 h 1418306"/>
                <a:gd name="connsiteX10" fmla="*/ 1430447 w 2544023"/>
                <a:gd name="connsiteY10" fmla="*/ 1285592 h 1418306"/>
                <a:gd name="connsiteX11" fmla="*/ 1484768 w 2544023"/>
                <a:gd name="connsiteY11" fmla="*/ 1267485 h 1418306"/>
                <a:gd name="connsiteX12" fmla="*/ 1548142 w 2544023"/>
                <a:gd name="connsiteY12" fmla="*/ 1240324 h 1418306"/>
                <a:gd name="connsiteX13" fmla="*/ 1575303 w 2544023"/>
                <a:gd name="connsiteY13" fmla="*/ 1222217 h 1418306"/>
                <a:gd name="connsiteX14" fmla="*/ 1602463 w 2544023"/>
                <a:gd name="connsiteY14" fmla="*/ 1213164 h 1418306"/>
                <a:gd name="connsiteX15" fmla="*/ 1702051 w 2544023"/>
                <a:gd name="connsiteY15" fmla="*/ 1158843 h 1418306"/>
                <a:gd name="connsiteX16" fmla="*/ 1738265 w 2544023"/>
                <a:gd name="connsiteY16" fmla="*/ 1140736 h 1418306"/>
                <a:gd name="connsiteX17" fmla="*/ 1828800 w 2544023"/>
                <a:gd name="connsiteY17" fmla="*/ 1077362 h 1418306"/>
                <a:gd name="connsiteX18" fmla="*/ 1855960 w 2544023"/>
                <a:gd name="connsiteY18" fmla="*/ 1059255 h 1418306"/>
                <a:gd name="connsiteX19" fmla="*/ 1937441 w 2544023"/>
                <a:gd name="connsiteY19" fmla="*/ 995881 h 1418306"/>
                <a:gd name="connsiteX20" fmla="*/ 1973655 w 2544023"/>
                <a:gd name="connsiteY20" fmla="*/ 977774 h 1418306"/>
                <a:gd name="connsiteX21" fmla="*/ 2000816 w 2544023"/>
                <a:gd name="connsiteY21" fmla="*/ 950613 h 1418306"/>
                <a:gd name="connsiteX22" fmla="*/ 2055136 w 2544023"/>
                <a:gd name="connsiteY22" fmla="*/ 914400 h 1418306"/>
                <a:gd name="connsiteX23" fmla="*/ 2109457 w 2544023"/>
                <a:gd name="connsiteY23" fmla="*/ 878186 h 1418306"/>
                <a:gd name="connsiteX24" fmla="*/ 2136617 w 2544023"/>
                <a:gd name="connsiteY24" fmla="*/ 860079 h 1418306"/>
                <a:gd name="connsiteX25" fmla="*/ 2163778 w 2544023"/>
                <a:gd name="connsiteY25" fmla="*/ 841972 h 1418306"/>
                <a:gd name="connsiteX26" fmla="*/ 2227152 w 2544023"/>
                <a:gd name="connsiteY26" fmla="*/ 778598 h 1418306"/>
                <a:gd name="connsiteX27" fmla="*/ 2245259 w 2544023"/>
                <a:gd name="connsiteY27" fmla="*/ 751437 h 1418306"/>
                <a:gd name="connsiteX28" fmla="*/ 2272419 w 2544023"/>
                <a:gd name="connsiteY28" fmla="*/ 724277 h 1418306"/>
                <a:gd name="connsiteX29" fmla="*/ 2317687 w 2544023"/>
                <a:gd name="connsiteY29" fmla="*/ 642796 h 1418306"/>
                <a:gd name="connsiteX30" fmla="*/ 2353901 w 2544023"/>
                <a:gd name="connsiteY30" fmla="*/ 588475 h 1418306"/>
                <a:gd name="connsiteX31" fmla="*/ 2372008 w 2544023"/>
                <a:gd name="connsiteY31" fmla="*/ 561314 h 1418306"/>
                <a:gd name="connsiteX32" fmla="*/ 2390115 w 2544023"/>
                <a:gd name="connsiteY32" fmla="*/ 506994 h 1418306"/>
                <a:gd name="connsiteX33" fmla="*/ 2426328 w 2544023"/>
                <a:gd name="connsiteY33" fmla="*/ 452673 h 1418306"/>
                <a:gd name="connsiteX34" fmla="*/ 2462542 w 2544023"/>
                <a:gd name="connsiteY34" fmla="*/ 362138 h 1418306"/>
                <a:gd name="connsiteX35" fmla="*/ 2471596 w 2544023"/>
                <a:gd name="connsiteY35" fmla="*/ 334978 h 1418306"/>
                <a:gd name="connsiteX36" fmla="*/ 2489703 w 2544023"/>
                <a:gd name="connsiteY36" fmla="*/ 262550 h 1418306"/>
                <a:gd name="connsiteX37" fmla="*/ 2507810 w 2544023"/>
                <a:gd name="connsiteY37" fmla="*/ 235390 h 1418306"/>
                <a:gd name="connsiteX38" fmla="*/ 2534970 w 2544023"/>
                <a:gd name="connsiteY38" fmla="*/ 144855 h 1418306"/>
                <a:gd name="connsiteX39" fmla="*/ 2544023 w 2544023"/>
                <a:gd name="connsiteY39" fmla="*/ 117695 h 1418306"/>
                <a:gd name="connsiteX40" fmla="*/ 2544023 w 2544023"/>
                <a:gd name="connsiteY40" fmla="*/ 0 h 1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44023" h="1418306">
                  <a:moveTo>
                    <a:pt x="0" y="1394233"/>
                  </a:moveTo>
                  <a:cubicBezTo>
                    <a:pt x="316617" y="1439467"/>
                    <a:pt x="87017" y="1409961"/>
                    <a:pt x="841972" y="1394233"/>
                  </a:cubicBezTo>
                  <a:cubicBezTo>
                    <a:pt x="872294" y="1393601"/>
                    <a:pt x="902364" y="1388529"/>
                    <a:pt x="932507" y="1385180"/>
                  </a:cubicBezTo>
                  <a:cubicBezTo>
                    <a:pt x="1000471" y="1377628"/>
                    <a:pt x="998045" y="1377274"/>
                    <a:pt x="1059255" y="1367073"/>
                  </a:cubicBezTo>
                  <a:cubicBezTo>
                    <a:pt x="1121544" y="1346309"/>
                    <a:pt x="1046234" y="1369440"/>
                    <a:pt x="1158843" y="1348966"/>
                  </a:cubicBezTo>
                  <a:cubicBezTo>
                    <a:pt x="1168232" y="1347259"/>
                    <a:pt x="1176746" y="1342227"/>
                    <a:pt x="1186004" y="1339912"/>
                  </a:cubicBezTo>
                  <a:cubicBezTo>
                    <a:pt x="1200932" y="1336180"/>
                    <a:pt x="1216250" y="1334197"/>
                    <a:pt x="1231271" y="1330859"/>
                  </a:cubicBezTo>
                  <a:cubicBezTo>
                    <a:pt x="1243418" y="1328160"/>
                    <a:pt x="1255338" y="1324505"/>
                    <a:pt x="1267485" y="1321806"/>
                  </a:cubicBezTo>
                  <a:cubicBezTo>
                    <a:pt x="1282506" y="1318468"/>
                    <a:pt x="1297731" y="1316090"/>
                    <a:pt x="1312752" y="1312752"/>
                  </a:cubicBezTo>
                  <a:cubicBezTo>
                    <a:pt x="1324899" y="1310053"/>
                    <a:pt x="1336819" y="1306398"/>
                    <a:pt x="1348966" y="1303699"/>
                  </a:cubicBezTo>
                  <a:cubicBezTo>
                    <a:pt x="1382177" y="1296319"/>
                    <a:pt x="1398919" y="1295050"/>
                    <a:pt x="1430447" y="1285592"/>
                  </a:cubicBezTo>
                  <a:cubicBezTo>
                    <a:pt x="1448729" y="1280108"/>
                    <a:pt x="1484768" y="1267485"/>
                    <a:pt x="1484768" y="1267485"/>
                  </a:cubicBezTo>
                  <a:cubicBezTo>
                    <a:pt x="1552952" y="1222028"/>
                    <a:pt x="1466298" y="1275401"/>
                    <a:pt x="1548142" y="1240324"/>
                  </a:cubicBezTo>
                  <a:cubicBezTo>
                    <a:pt x="1558143" y="1236038"/>
                    <a:pt x="1565571" y="1227083"/>
                    <a:pt x="1575303" y="1222217"/>
                  </a:cubicBezTo>
                  <a:cubicBezTo>
                    <a:pt x="1583839" y="1217949"/>
                    <a:pt x="1593410" y="1216182"/>
                    <a:pt x="1602463" y="1213164"/>
                  </a:cubicBezTo>
                  <a:cubicBezTo>
                    <a:pt x="1652082" y="1180084"/>
                    <a:pt x="1619891" y="1199923"/>
                    <a:pt x="1702051" y="1158843"/>
                  </a:cubicBezTo>
                  <a:cubicBezTo>
                    <a:pt x="1714122" y="1152807"/>
                    <a:pt x="1727036" y="1148222"/>
                    <a:pt x="1738265" y="1140736"/>
                  </a:cubicBezTo>
                  <a:cubicBezTo>
                    <a:pt x="1863128" y="1057494"/>
                    <a:pt x="1734970" y="1144383"/>
                    <a:pt x="1828800" y="1077362"/>
                  </a:cubicBezTo>
                  <a:cubicBezTo>
                    <a:pt x="1837654" y="1071038"/>
                    <a:pt x="1847255" y="1065784"/>
                    <a:pt x="1855960" y="1059255"/>
                  </a:cubicBezTo>
                  <a:cubicBezTo>
                    <a:pt x="1883487" y="1038610"/>
                    <a:pt x="1906665" y="1011269"/>
                    <a:pt x="1937441" y="995881"/>
                  </a:cubicBezTo>
                  <a:cubicBezTo>
                    <a:pt x="1949512" y="989845"/>
                    <a:pt x="1962673" y="985619"/>
                    <a:pt x="1973655" y="977774"/>
                  </a:cubicBezTo>
                  <a:cubicBezTo>
                    <a:pt x="1984074" y="970332"/>
                    <a:pt x="1990709" y="958474"/>
                    <a:pt x="2000816" y="950613"/>
                  </a:cubicBezTo>
                  <a:cubicBezTo>
                    <a:pt x="2017993" y="937253"/>
                    <a:pt x="2037029" y="926471"/>
                    <a:pt x="2055136" y="914400"/>
                  </a:cubicBezTo>
                  <a:lnTo>
                    <a:pt x="2109457" y="878186"/>
                  </a:lnTo>
                  <a:lnTo>
                    <a:pt x="2136617" y="860079"/>
                  </a:lnTo>
                  <a:cubicBezTo>
                    <a:pt x="2145671" y="854043"/>
                    <a:pt x="2156084" y="849666"/>
                    <a:pt x="2163778" y="841972"/>
                  </a:cubicBezTo>
                  <a:cubicBezTo>
                    <a:pt x="2184903" y="820847"/>
                    <a:pt x="2210581" y="803455"/>
                    <a:pt x="2227152" y="778598"/>
                  </a:cubicBezTo>
                  <a:cubicBezTo>
                    <a:pt x="2233188" y="769544"/>
                    <a:pt x="2238293" y="759796"/>
                    <a:pt x="2245259" y="751437"/>
                  </a:cubicBezTo>
                  <a:cubicBezTo>
                    <a:pt x="2253455" y="741601"/>
                    <a:pt x="2264559" y="734383"/>
                    <a:pt x="2272419" y="724277"/>
                  </a:cubicBezTo>
                  <a:cubicBezTo>
                    <a:pt x="2381417" y="584136"/>
                    <a:pt x="2272155" y="724753"/>
                    <a:pt x="2317687" y="642796"/>
                  </a:cubicBezTo>
                  <a:cubicBezTo>
                    <a:pt x="2328256" y="623773"/>
                    <a:pt x="2341830" y="606582"/>
                    <a:pt x="2353901" y="588475"/>
                  </a:cubicBezTo>
                  <a:cubicBezTo>
                    <a:pt x="2359937" y="579421"/>
                    <a:pt x="2368567" y="571637"/>
                    <a:pt x="2372008" y="561314"/>
                  </a:cubicBezTo>
                  <a:cubicBezTo>
                    <a:pt x="2378044" y="543207"/>
                    <a:pt x="2381579" y="524065"/>
                    <a:pt x="2390115" y="506994"/>
                  </a:cubicBezTo>
                  <a:cubicBezTo>
                    <a:pt x="2399847" y="487530"/>
                    <a:pt x="2419446" y="473318"/>
                    <a:pt x="2426328" y="452673"/>
                  </a:cubicBezTo>
                  <a:cubicBezTo>
                    <a:pt x="2467537" y="329046"/>
                    <a:pt x="2422582" y="455376"/>
                    <a:pt x="2462542" y="362138"/>
                  </a:cubicBezTo>
                  <a:cubicBezTo>
                    <a:pt x="2466301" y="353367"/>
                    <a:pt x="2469085" y="344185"/>
                    <a:pt x="2471596" y="334978"/>
                  </a:cubicBezTo>
                  <a:cubicBezTo>
                    <a:pt x="2478144" y="310969"/>
                    <a:pt x="2475899" y="283256"/>
                    <a:pt x="2489703" y="262550"/>
                  </a:cubicBezTo>
                  <a:lnTo>
                    <a:pt x="2507810" y="235390"/>
                  </a:lnTo>
                  <a:cubicBezTo>
                    <a:pt x="2521492" y="180657"/>
                    <a:pt x="2512927" y="210984"/>
                    <a:pt x="2534970" y="144855"/>
                  </a:cubicBezTo>
                  <a:cubicBezTo>
                    <a:pt x="2537988" y="135802"/>
                    <a:pt x="2544023" y="127238"/>
                    <a:pt x="2544023" y="117695"/>
                  </a:cubicBezTo>
                  <a:lnTo>
                    <a:pt x="2544023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EAECC9A-DFE9-754C-A9E1-449CB14E12F1}"/>
                </a:ext>
              </a:extLst>
            </p:cNvPr>
            <p:cNvSpPr/>
            <p:nvPr/>
          </p:nvSpPr>
          <p:spPr>
            <a:xfrm flipV="1">
              <a:off x="8827130" y="3054351"/>
              <a:ext cx="2480647" cy="1010653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021619-D5F3-054A-8085-262127BF9280}"/>
              </a:ext>
            </a:extLst>
          </p:cNvPr>
          <p:cNvSpPr/>
          <p:nvPr/>
        </p:nvSpPr>
        <p:spPr>
          <a:xfrm>
            <a:off x="5636543" y="2099733"/>
            <a:ext cx="493505" cy="2260601"/>
          </a:xfrm>
          <a:custGeom>
            <a:avLst/>
            <a:gdLst>
              <a:gd name="connsiteX0" fmla="*/ 644710 w 658006"/>
              <a:gd name="connsiteY0" fmla="*/ 0 h 3014134"/>
              <a:gd name="connsiteX1" fmla="*/ 520532 w 658006"/>
              <a:gd name="connsiteY1" fmla="*/ 90312 h 3014134"/>
              <a:gd name="connsiteX2" fmla="*/ 464088 w 658006"/>
              <a:gd name="connsiteY2" fmla="*/ 146756 h 3014134"/>
              <a:gd name="connsiteX3" fmla="*/ 441510 w 658006"/>
              <a:gd name="connsiteY3" fmla="*/ 191912 h 3014134"/>
              <a:gd name="connsiteX4" fmla="*/ 362488 w 658006"/>
              <a:gd name="connsiteY4" fmla="*/ 293512 h 3014134"/>
              <a:gd name="connsiteX5" fmla="*/ 317332 w 658006"/>
              <a:gd name="connsiteY5" fmla="*/ 383823 h 3014134"/>
              <a:gd name="connsiteX6" fmla="*/ 294755 w 658006"/>
              <a:gd name="connsiteY6" fmla="*/ 417689 h 3014134"/>
              <a:gd name="connsiteX7" fmla="*/ 272177 w 658006"/>
              <a:gd name="connsiteY7" fmla="*/ 474134 h 3014134"/>
              <a:gd name="connsiteX8" fmla="*/ 249599 w 658006"/>
              <a:gd name="connsiteY8" fmla="*/ 519289 h 3014134"/>
              <a:gd name="connsiteX9" fmla="*/ 227021 w 658006"/>
              <a:gd name="connsiteY9" fmla="*/ 575734 h 3014134"/>
              <a:gd name="connsiteX10" fmla="*/ 193155 w 658006"/>
              <a:gd name="connsiteY10" fmla="*/ 632178 h 3014134"/>
              <a:gd name="connsiteX11" fmla="*/ 181866 w 658006"/>
              <a:gd name="connsiteY11" fmla="*/ 688623 h 3014134"/>
              <a:gd name="connsiteX12" fmla="*/ 136710 w 658006"/>
              <a:gd name="connsiteY12" fmla="*/ 812800 h 3014134"/>
              <a:gd name="connsiteX13" fmla="*/ 125421 w 658006"/>
              <a:gd name="connsiteY13" fmla="*/ 869245 h 3014134"/>
              <a:gd name="connsiteX14" fmla="*/ 102844 w 658006"/>
              <a:gd name="connsiteY14" fmla="*/ 925689 h 3014134"/>
              <a:gd name="connsiteX15" fmla="*/ 68977 w 658006"/>
              <a:gd name="connsiteY15" fmla="*/ 1095023 h 3014134"/>
              <a:gd name="connsiteX16" fmla="*/ 57688 w 658006"/>
              <a:gd name="connsiteY16" fmla="*/ 1151467 h 3014134"/>
              <a:gd name="connsiteX17" fmla="*/ 35110 w 658006"/>
              <a:gd name="connsiteY17" fmla="*/ 1241778 h 3014134"/>
              <a:gd name="connsiteX18" fmla="*/ 12532 w 658006"/>
              <a:gd name="connsiteY18" fmla="*/ 1422400 h 3014134"/>
              <a:gd name="connsiteX19" fmla="*/ 1244 w 658006"/>
              <a:gd name="connsiteY19" fmla="*/ 1591734 h 3014134"/>
              <a:gd name="connsiteX20" fmla="*/ 23821 w 658006"/>
              <a:gd name="connsiteY20" fmla="*/ 2054578 h 3014134"/>
              <a:gd name="connsiteX21" fmla="*/ 35110 w 658006"/>
              <a:gd name="connsiteY21" fmla="*/ 2088445 h 3014134"/>
              <a:gd name="connsiteX22" fmla="*/ 57688 w 658006"/>
              <a:gd name="connsiteY22" fmla="*/ 2178756 h 3014134"/>
              <a:gd name="connsiteX23" fmla="*/ 68977 w 658006"/>
              <a:gd name="connsiteY23" fmla="*/ 2223912 h 3014134"/>
              <a:gd name="connsiteX24" fmla="*/ 91555 w 658006"/>
              <a:gd name="connsiteY24" fmla="*/ 2269067 h 3014134"/>
              <a:gd name="connsiteX25" fmla="*/ 114132 w 658006"/>
              <a:gd name="connsiteY25" fmla="*/ 2370667 h 3014134"/>
              <a:gd name="connsiteX26" fmla="*/ 136710 w 658006"/>
              <a:gd name="connsiteY26" fmla="*/ 2438400 h 3014134"/>
              <a:gd name="connsiteX27" fmla="*/ 147999 w 658006"/>
              <a:gd name="connsiteY27" fmla="*/ 2483556 h 3014134"/>
              <a:gd name="connsiteX28" fmla="*/ 193155 w 658006"/>
              <a:gd name="connsiteY28" fmla="*/ 2551289 h 3014134"/>
              <a:gd name="connsiteX29" fmla="*/ 249599 w 658006"/>
              <a:gd name="connsiteY29" fmla="*/ 2641600 h 3014134"/>
              <a:gd name="connsiteX30" fmla="*/ 272177 w 658006"/>
              <a:gd name="connsiteY30" fmla="*/ 2675467 h 3014134"/>
              <a:gd name="connsiteX31" fmla="*/ 306044 w 658006"/>
              <a:gd name="connsiteY31" fmla="*/ 2709334 h 3014134"/>
              <a:gd name="connsiteX32" fmla="*/ 328621 w 658006"/>
              <a:gd name="connsiteY32" fmla="*/ 2743200 h 3014134"/>
              <a:gd name="connsiteX33" fmla="*/ 362488 w 658006"/>
              <a:gd name="connsiteY33" fmla="*/ 2777067 h 3014134"/>
              <a:gd name="connsiteX34" fmla="*/ 385066 w 658006"/>
              <a:gd name="connsiteY34" fmla="*/ 2810934 h 3014134"/>
              <a:gd name="connsiteX35" fmla="*/ 418932 w 658006"/>
              <a:gd name="connsiteY35" fmla="*/ 2833512 h 3014134"/>
              <a:gd name="connsiteX36" fmla="*/ 486666 w 658006"/>
              <a:gd name="connsiteY36" fmla="*/ 2901245 h 3014134"/>
              <a:gd name="connsiteX37" fmla="*/ 520532 w 658006"/>
              <a:gd name="connsiteY37" fmla="*/ 2912534 h 3014134"/>
              <a:gd name="connsiteX38" fmla="*/ 588266 w 658006"/>
              <a:gd name="connsiteY38" fmla="*/ 2957689 h 3014134"/>
              <a:gd name="connsiteX39" fmla="*/ 655999 w 658006"/>
              <a:gd name="connsiteY39" fmla="*/ 2991556 h 3014134"/>
              <a:gd name="connsiteX40" fmla="*/ 655999 w 658006"/>
              <a:gd name="connsiteY40" fmla="*/ 3014134 h 30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8006" h="3014134">
                <a:moveTo>
                  <a:pt x="644710" y="0"/>
                </a:moveTo>
                <a:cubicBezTo>
                  <a:pt x="603317" y="30104"/>
                  <a:pt x="548922" y="47726"/>
                  <a:pt x="520532" y="90312"/>
                </a:cubicBezTo>
                <a:cubicBezTo>
                  <a:pt x="490429" y="135467"/>
                  <a:pt x="509244" y="116652"/>
                  <a:pt x="464088" y="146756"/>
                </a:cubicBezTo>
                <a:cubicBezTo>
                  <a:pt x="456562" y="161808"/>
                  <a:pt x="451089" y="178076"/>
                  <a:pt x="441510" y="191912"/>
                </a:cubicBezTo>
                <a:cubicBezTo>
                  <a:pt x="417088" y="227188"/>
                  <a:pt x="381676" y="255137"/>
                  <a:pt x="362488" y="293512"/>
                </a:cubicBezTo>
                <a:cubicBezTo>
                  <a:pt x="347436" y="323616"/>
                  <a:pt x="336001" y="355819"/>
                  <a:pt x="317332" y="383823"/>
                </a:cubicBezTo>
                <a:cubicBezTo>
                  <a:pt x="309806" y="395112"/>
                  <a:pt x="300822" y="405554"/>
                  <a:pt x="294755" y="417689"/>
                </a:cubicBezTo>
                <a:cubicBezTo>
                  <a:pt x="285693" y="435814"/>
                  <a:pt x="280407" y="455616"/>
                  <a:pt x="272177" y="474134"/>
                </a:cubicBezTo>
                <a:cubicBezTo>
                  <a:pt x="265342" y="489512"/>
                  <a:pt x="256434" y="503911"/>
                  <a:pt x="249599" y="519289"/>
                </a:cubicBezTo>
                <a:cubicBezTo>
                  <a:pt x="241369" y="537807"/>
                  <a:pt x="236083" y="557609"/>
                  <a:pt x="227021" y="575734"/>
                </a:cubicBezTo>
                <a:cubicBezTo>
                  <a:pt x="217209" y="595359"/>
                  <a:pt x="204444" y="613363"/>
                  <a:pt x="193155" y="632178"/>
                </a:cubicBezTo>
                <a:cubicBezTo>
                  <a:pt x="189392" y="650993"/>
                  <a:pt x="187380" y="670245"/>
                  <a:pt x="181866" y="688623"/>
                </a:cubicBezTo>
                <a:cubicBezTo>
                  <a:pt x="121268" y="890614"/>
                  <a:pt x="199967" y="580858"/>
                  <a:pt x="136710" y="812800"/>
                </a:cubicBezTo>
                <a:cubicBezTo>
                  <a:pt x="131661" y="831312"/>
                  <a:pt x="130934" y="850867"/>
                  <a:pt x="125421" y="869245"/>
                </a:cubicBezTo>
                <a:cubicBezTo>
                  <a:pt x="119598" y="888654"/>
                  <a:pt x="108065" y="906109"/>
                  <a:pt x="102844" y="925689"/>
                </a:cubicBezTo>
                <a:lnTo>
                  <a:pt x="68977" y="1095023"/>
                </a:lnTo>
                <a:cubicBezTo>
                  <a:pt x="65214" y="1113838"/>
                  <a:pt x="62342" y="1132853"/>
                  <a:pt x="57688" y="1151467"/>
                </a:cubicBezTo>
                <a:cubicBezTo>
                  <a:pt x="50162" y="1181571"/>
                  <a:pt x="39498" y="1211060"/>
                  <a:pt x="35110" y="1241778"/>
                </a:cubicBezTo>
                <a:cubicBezTo>
                  <a:pt x="25668" y="1307869"/>
                  <a:pt x="18222" y="1354113"/>
                  <a:pt x="12532" y="1422400"/>
                </a:cubicBezTo>
                <a:cubicBezTo>
                  <a:pt x="7834" y="1478775"/>
                  <a:pt x="5007" y="1535289"/>
                  <a:pt x="1244" y="1591734"/>
                </a:cubicBezTo>
                <a:cubicBezTo>
                  <a:pt x="4708" y="1716447"/>
                  <a:pt x="-12863" y="1907845"/>
                  <a:pt x="23821" y="2054578"/>
                </a:cubicBezTo>
                <a:cubicBezTo>
                  <a:pt x="26707" y="2066122"/>
                  <a:pt x="31979" y="2076965"/>
                  <a:pt x="35110" y="2088445"/>
                </a:cubicBezTo>
                <a:cubicBezTo>
                  <a:pt x="43275" y="2118382"/>
                  <a:pt x="50162" y="2148652"/>
                  <a:pt x="57688" y="2178756"/>
                </a:cubicBezTo>
                <a:cubicBezTo>
                  <a:pt x="61451" y="2193808"/>
                  <a:pt x="62038" y="2210035"/>
                  <a:pt x="68977" y="2223912"/>
                </a:cubicBezTo>
                <a:lnTo>
                  <a:pt x="91555" y="2269067"/>
                </a:lnTo>
                <a:cubicBezTo>
                  <a:pt x="99081" y="2302934"/>
                  <a:pt x="105193" y="2337146"/>
                  <a:pt x="114132" y="2370667"/>
                </a:cubicBezTo>
                <a:cubicBezTo>
                  <a:pt x="120264" y="2393662"/>
                  <a:pt x="130938" y="2415312"/>
                  <a:pt x="136710" y="2438400"/>
                </a:cubicBezTo>
                <a:cubicBezTo>
                  <a:pt x="140473" y="2453452"/>
                  <a:pt x="141060" y="2469679"/>
                  <a:pt x="147999" y="2483556"/>
                </a:cubicBezTo>
                <a:cubicBezTo>
                  <a:pt x="160134" y="2507826"/>
                  <a:pt x="181020" y="2527018"/>
                  <a:pt x="193155" y="2551289"/>
                </a:cubicBezTo>
                <a:cubicBezTo>
                  <a:pt x="228515" y="2622012"/>
                  <a:pt x="200750" y="2573212"/>
                  <a:pt x="249599" y="2641600"/>
                </a:cubicBezTo>
                <a:cubicBezTo>
                  <a:pt x="257485" y="2652640"/>
                  <a:pt x="263491" y="2665044"/>
                  <a:pt x="272177" y="2675467"/>
                </a:cubicBezTo>
                <a:cubicBezTo>
                  <a:pt x="282398" y="2687732"/>
                  <a:pt x="295823" y="2697069"/>
                  <a:pt x="306044" y="2709334"/>
                </a:cubicBezTo>
                <a:cubicBezTo>
                  <a:pt x="314730" y="2719757"/>
                  <a:pt x="319935" y="2732777"/>
                  <a:pt x="328621" y="2743200"/>
                </a:cubicBezTo>
                <a:cubicBezTo>
                  <a:pt x="338842" y="2755465"/>
                  <a:pt x="352267" y="2764802"/>
                  <a:pt x="362488" y="2777067"/>
                </a:cubicBezTo>
                <a:cubicBezTo>
                  <a:pt x="371174" y="2787490"/>
                  <a:pt x="375472" y="2801340"/>
                  <a:pt x="385066" y="2810934"/>
                </a:cubicBezTo>
                <a:cubicBezTo>
                  <a:pt x="394660" y="2820528"/>
                  <a:pt x="408792" y="2824498"/>
                  <a:pt x="418932" y="2833512"/>
                </a:cubicBezTo>
                <a:cubicBezTo>
                  <a:pt x="442797" y="2854725"/>
                  <a:pt x="456375" y="2891148"/>
                  <a:pt x="486666" y="2901245"/>
                </a:cubicBezTo>
                <a:cubicBezTo>
                  <a:pt x="497955" y="2905008"/>
                  <a:pt x="510130" y="2906755"/>
                  <a:pt x="520532" y="2912534"/>
                </a:cubicBezTo>
                <a:cubicBezTo>
                  <a:pt x="544252" y="2925712"/>
                  <a:pt x="562523" y="2949108"/>
                  <a:pt x="588266" y="2957689"/>
                </a:cubicBezTo>
                <a:cubicBezTo>
                  <a:pt x="609413" y="2964738"/>
                  <a:pt x="641410" y="2972104"/>
                  <a:pt x="655999" y="2991556"/>
                </a:cubicBezTo>
                <a:cubicBezTo>
                  <a:pt x="660515" y="2997577"/>
                  <a:pt x="655999" y="3006608"/>
                  <a:pt x="655999" y="3014134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000D8-5C33-EF4E-8071-65F51123F73D}"/>
              </a:ext>
            </a:extLst>
          </p:cNvPr>
          <p:cNvSpPr/>
          <p:nvPr/>
        </p:nvSpPr>
        <p:spPr>
          <a:xfrm>
            <a:off x="4301872" y="4169285"/>
            <a:ext cx="1754326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young person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75A197-F1D0-3E42-811D-45754086B112}"/>
              </a:ext>
            </a:extLst>
          </p:cNvPr>
          <p:cNvSpPr/>
          <p:nvPr/>
        </p:nvSpPr>
        <p:spPr>
          <a:xfrm>
            <a:off x="6061057" y="2519528"/>
            <a:ext cx="1028700" cy="45923"/>
          </a:xfrm>
          <a:custGeom>
            <a:avLst/>
            <a:gdLst>
              <a:gd name="connsiteX0" fmla="*/ 0 w 1371600"/>
              <a:gd name="connsiteY0" fmla="*/ 42735 h 61230"/>
              <a:gd name="connsiteX1" fmla="*/ 430306 w 1371600"/>
              <a:gd name="connsiteY1" fmla="*/ 42735 h 61230"/>
              <a:gd name="connsiteX2" fmla="*/ 484095 w 1371600"/>
              <a:gd name="connsiteY2" fmla="*/ 29288 h 61230"/>
              <a:gd name="connsiteX3" fmla="*/ 591671 w 1371600"/>
              <a:gd name="connsiteY3" fmla="*/ 15841 h 61230"/>
              <a:gd name="connsiteX4" fmla="*/ 1371600 w 1371600"/>
              <a:gd name="connsiteY4" fmla="*/ 2394 h 6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61230">
                <a:moveTo>
                  <a:pt x="0" y="42735"/>
                </a:moveTo>
                <a:cubicBezTo>
                  <a:pt x="190935" y="70011"/>
                  <a:pt x="112761" y="64635"/>
                  <a:pt x="430306" y="42735"/>
                </a:cubicBezTo>
                <a:cubicBezTo>
                  <a:pt x="448744" y="41463"/>
                  <a:pt x="465865" y="32326"/>
                  <a:pt x="484095" y="29288"/>
                </a:cubicBezTo>
                <a:cubicBezTo>
                  <a:pt x="519741" y="23347"/>
                  <a:pt x="555648" y="18723"/>
                  <a:pt x="591671" y="15841"/>
                </a:cubicBezTo>
                <a:cubicBezTo>
                  <a:pt x="894655" y="-8398"/>
                  <a:pt x="1006548" y="2394"/>
                  <a:pt x="1371600" y="2394"/>
                </a:cubicBezTo>
              </a:path>
            </a:pathLst>
          </a:cu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2727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6ECC-7514-0B42-9723-F04F3AF2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dimension reduction?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14759-C8D5-0346-9FBF-48B1F0F7DD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8537" y="1579563"/>
            <a:ext cx="5216525" cy="260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33E8-CEC6-EB4E-B5E1-B1730E0267ED}"/>
              </a:ext>
            </a:extLst>
          </p:cNvPr>
          <p:cNvSpPr txBox="1"/>
          <p:nvPr/>
        </p:nvSpPr>
        <p:spPr>
          <a:xfrm>
            <a:off x="6044669" y="1464544"/>
            <a:ext cx="2190023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What’s in the picture?</a:t>
            </a:r>
          </a:p>
          <a:p>
            <a:r>
              <a:rPr lang="en-US" sz="1500" dirty="0"/>
              <a:t>Hood</a:t>
            </a:r>
          </a:p>
          <a:p>
            <a:r>
              <a:rPr lang="en-US" sz="1500" dirty="0"/>
              <a:t>Human</a:t>
            </a:r>
          </a:p>
          <a:p>
            <a:r>
              <a:rPr lang="en-US" sz="1500" dirty="0"/>
              <a:t>Goggles</a:t>
            </a:r>
          </a:p>
          <a:p>
            <a:r>
              <a:rPr lang="en-US" sz="1500" dirty="0"/>
              <a:t>Brown hair</a:t>
            </a:r>
          </a:p>
          <a:p>
            <a:r>
              <a:rPr lang="en-US" sz="1500" dirty="0"/>
              <a:t>Blue lab coat</a:t>
            </a:r>
          </a:p>
          <a:p>
            <a:r>
              <a:rPr lang="en-US" sz="1500" dirty="0"/>
              <a:t>Wires</a:t>
            </a:r>
          </a:p>
          <a:p>
            <a:r>
              <a:rPr lang="en-US" sz="1500" dirty="0"/>
              <a:t>Pipes</a:t>
            </a:r>
          </a:p>
          <a:p>
            <a:r>
              <a:rPr lang="en-US" sz="1500" dirty="0"/>
              <a:t>Flask with purple liquid</a:t>
            </a:r>
          </a:p>
          <a:p>
            <a:r>
              <a:rPr lang="en-US" sz="1500" dirty="0"/>
              <a:t>Water squeeze spout</a:t>
            </a:r>
          </a:p>
          <a:p>
            <a:r>
              <a:rPr lang="en-US" sz="1500" dirty="0"/>
              <a:t>Blue gloves</a:t>
            </a:r>
          </a:p>
          <a:p>
            <a:r>
              <a:rPr lang="en-US" sz="1500" dirty="0"/>
              <a:t>Bottles</a:t>
            </a:r>
          </a:p>
          <a:p>
            <a:r>
              <a:rPr lang="en-US" sz="1500" dirty="0"/>
              <a:t>Age 20-30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DEB84-1890-404B-AB62-80EBBA8840F0}"/>
              </a:ext>
            </a:extLst>
          </p:cNvPr>
          <p:cNvSpPr/>
          <p:nvPr/>
        </p:nvSpPr>
        <p:spPr>
          <a:xfrm>
            <a:off x="8608722" y="2861837"/>
            <a:ext cx="523221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86B711-1734-8140-90E4-F683CEB61021}"/>
              </a:ext>
            </a:extLst>
          </p:cNvPr>
          <p:cNvGrpSpPr/>
          <p:nvPr/>
        </p:nvGrpSpPr>
        <p:grpSpPr>
          <a:xfrm>
            <a:off x="6560928" y="1819747"/>
            <a:ext cx="2091348" cy="2360639"/>
            <a:chOff x="8546471" y="2426329"/>
            <a:chExt cx="2788464" cy="314751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3B605CA-1A54-2E4A-86F0-60336A06260E}"/>
                </a:ext>
              </a:extLst>
            </p:cNvPr>
            <p:cNvSpPr/>
            <p:nvPr/>
          </p:nvSpPr>
          <p:spPr>
            <a:xfrm>
              <a:off x="8546471" y="2426329"/>
              <a:ext cx="2770361" cy="1656784"/>
            </a:xfrm>
            <a:custGeom>
              <a:avLst/>
              <a:gdLst>
                <a:gd name="connsiteX0" fmla="*/ 0 w 2770361"/>
                <a:gd name="connsiteY0" fmla="*/ 0 h 1656784"/>
                <a:gd name="connsiteX1" fmla="*/ 1330860 w 2770361"/>
                <a:gd name="connsiteY1" fmla="*/ 27160 h 1656784"/>
                <a:gd name="connsiteX2" fmla="*/ 1385180 w 2770361"/>
                <a:gd name="connsiteY2" fmla="*/ 36214 h 1656784"/>
                <a:gd name="connsiteX3" fmla="*/ 1575303 w 2770361"/>
                <a:gd name="connsiteY3" fmla="*/ 72427 h 1656784"/>
                <a:gd name="connsiteX4" fmla="*/ 1683945 w 2770361"/>
                <a:gd name="connsiteY4" fmla="*/ 117695 h 1656784"/>
                <a:gd name="connsiteX5" fmla="*/ 1738266 w 2770361"/>
                <a:gd name="connsiteY5" fmla="*/ 126748 h 1656784"/>
                <a:gd name="connsiteX6" fmla="*/ 1901228 w 2770361"/>
                <a:gd name="connsiteY6" fmla="*/ 190122 h 1656784"/>
                <a:gd name="connsiteX7" fmla="*/ 1991763 w 2770361"/>
                <a:gd name="connsiteY7" fmla="*/ 226336 h 1656784"/>
                <a:gd name="connsiteX8" fmla="*/ 2037030 w 2770361"/>
                <a:gd name="connsiteY8" fmla="*/ 244443 h 1656784"/>
                <a:gd name="connsiteX9" fmla="*/ 2082297 w 2770361"/>
                <a:gd name="connsiteY9" fmla="*/ 262550 h 1656784"/>
                <a:gd name="connsiteX10" fmla="*/ 2109458 w 2770361"/>
                <a:gd name="connsiteY10" fmla="*/ 280657 h 1656784"/>
                <a:gd name="connsiteX11" fmla="*/ 2145672 w 2770361"/>
                <a:gd name="connsiteY11" fmla="*/ 307818 h 1656784"/>
                <a:gd name="connsiteX12" fmla="*/ 2218099 w 2770361"/>
                <a:gd name="connsiteY12" fmla="*/ 353085 h 1656784"/>
                <a:gd name="connsiteX13" fmla="*/ 2254313 w 2770361"/>
                <a:gd name="connsiteY13" fmla="*/ 389299 h 1656784"/>
                <a:gd name="connsiteX14" fmla="*/ 2290527 w 2770361"/>
                <a:gd name="connsiteY14" fmla="*/ 416459 h 1656784"/>
                <a:gd name="connsiteX15" fmla="*/ 2317687 w 2770361"/>
                <a:gd name="connsiteY15" fmla="*/ 452673 h 1656784"/>
                <a:gd name="connsiteX16" fmla="*/ 2353901 w 2770361"/>
                <a:gd name="connsiteY16" fmla="*/ 488887 h 1656784"/>
                <a:gd name="connsiteX17" fmla="*/ 2381062 w 2770361"/>
                <a:gd name="connsiteY17" fmla="*/ 525101 h 1656784"/>
                <a:gd name="connsiteX18" fmla="*/ 2444436 w 2770361"/>
                <a:gd name="connsiteY18" fmla="*/ 588475 h 1656784"/>
                <a:gd name="connsiteX19" fmla="*/ 2462543 w 2770361"/>
                <a:gd name="connsiteY19" fmla="*/ 624689 h 1656784"/>
                <a:gd name="connsiteX20" fmla="*/ 2498757 w 2770361"/>
                <a:gd name="connsiteY20" fmla="*/ 679010 h 1656784"/>
                <a:gd name="connsiteX21" fmla="*/ 2525917 w 2770361"/>
                <a:gd name="connsiteY21" fmla="*/ 742384 h 1656784"/>
                <a:gd name="connsiteX22" fmla="*/ 2534971 w 2770361"/>
                <a:gd name="connsiteY22" fmla="*/ 778598 h 1656784"/>
                <a:gd name="connsiteX23" fmla="*/ 2553078 w 2770361"/>
                <a:gd name="connsiteY23" fmla="*/ 832919 h 1656784"/>
                <a:gd name="connsiteX24" fmla="*/ 2562131 w 2770361"/>
                <a:gd name="connsiteY24" fmla="*/ 860079 h 1656784"/>
                <a:gd name="connsiteX25" fmla="*/ 2580238 w 2770361"/>
                <a:gd name="connsiteY25" fmla="*/ 914400 h 1656784"/>
                <a:gd name="connsiteX26" fmla="*/ 2598345 w 2770361"/>
                <a:gd name="connsiteY26" fmla="*/ 950614 h 1656784"/>
                <a:gd name="connsiteX27" fmla="*/ 2616452 w 2770361"/>
                <a:gd name="connsiteY27" fmla="*/ 1041148 h 1656784"/>
                <a:gd name="connsiteX28" fmla="*/ 2634559 w 2770361"/>
                <a:gd name="connsiteY28" fmla="*/ 1077362 h 1656784"/>
                <a:gd name="connsiteX29" fmla="*/ 2643612 w 2770361"/>
                <a:gd name="connsiteY29" fmla="*/ 1122629 h 1656784"/>
                <a:gd name="connsiteX30" fmla="*/ 2661719 w 2770361"/>
                <a:gd name="connsiteY30" fmla="*/ 1213164 h 1656784"/>
                <a:gd name="connsiteX31" fmla="*/ 2688879 w 2770361"/>
                <a:gd name="connsiteY31" fmla="*/ 1303699 h 1656784"/>
                <a:gd name="connsiteX32" fmla="*/ 2697933 w 2770361"/>
                <a:gd name="connsiteY32" fmla="*/ 1358020 h 1656784"/>
                <a:gd name="connsiteX33" fmla="*/ 2716040 w 2770361"/>
                <a:gd name="connsiteY33" fmla="*/ 1448554 h 1656784"/>
                <a:gd name="connsiteX34" fmla="*/ 2734147 w 2770361"/>
                <a:gd name="connsiteY34" fmla="*/ 1530035 h 1656784"/>
                <a:gd name="connsiteX35" fmla="*/ 2743200 w 2770361"/>
                <a:gd name="connsiteY35" fmla="*/ 1557196 h 1656784"/>
                <a:gd name="connsiteX36" fmla="*/ 2752254 w 2770361"/>
                <a:gd name="connsiteY36" fmla="*/ 1602463 h 1656784"/>
                <a:gd name="connsiteX37" fmla="*/ 2770361 w 2770361"/>
                <a:gd name="connsiteY37" fmla="*/ 1656784 h 165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70361" h="1656784">
                  <a:moveTo>
                    <a:pt x="0" y="0"/>
                  </a:moveTo>
                  <a:cubicBezTo>
                    <a:pt x="485000" y="69281"/>
                    <a:pt x="-23959" y="-679"/>
                    <a:pt x="1330860" y="27160"/>
                  </a:cubicBezTo>
                  <a:cubicBezTo>
                    <a:pt x="1349213" y="27537"/>
                    <a:pt x="1367027" y="33491"/>
                    <a:pt x="1385180" y="36214"/>
                  </a:cubicBezTo>
                  <a:cubicBezTo>
                    <a:pt x="1512130" y="55257"/>
                    <a:pt x="1481985" y="43714"/>
                    <a:pt x="1575303" y="72427"/>
                  </a:cubicBezTo>
                  <a:cubicBezTo>
                    <a:pt x="2012714" y="207012"/>
                    <a:pt x="1226593" y="-34756"/>
                    <a:pt x="1683945" y="117695"/>
                  </a:cubicBezTo>
                  <a:cubicBezTo>
                    <a:pt x="1701360" y="123500"/>
                    <a:pt x="1720159" y="123730"/>
                    <a:pt x="1738266" y="126748"/>
                  </a:cubicBezTo>
                  <a:cubicBezTo>
                    <a:pt x="1966194" y="202725"/>
                    <a:pt x="1759688" y="128199"/>
                    <a:pt x="1901228" y="190122"/>
                  </a:cubicBezTo>
                  <a:cubicBezTo>
                    <a:pt x="1931006" y="203150"/>
                    <a:pt x="1961585" y="214265"/>
                    <a:pt x="1991763" y="226336"/>
                  </a:cubicBezTo>
                  <a:lnTo>
                    <a:pt x="2037030" y="244443"/>
                  </a:lnTo>
                  <a:cubicBezTo>
                    <a:pt x="2052119" y="250479"/>
                    <a:pt x="2068775" y="253535"/>
                    <a:pt x="2082297" y="262550"/>
                  </a:cubicBezTo>
                  <a:cubicBezTo>
                    <a:pt x="2091351" y="268586"/>
                    <a:pt x="2100604" y="274332"/>
                    <a:pt x="2109458" y="280657"/>
                  </a:cubicBezTo>
                  <a:cubicBezTo>
                    <a:pt x="2121737" y="289427"/>
                    <a:pt x="2132876" y="299821"/>
                    <a:pt x="2145672" y="307818"/>
                  </a:cubicBezTo>
                  <a:cubicBezTo>
                    <a:pt x="2199217" y="341284"/>
                    <a:pt x="2166800" y="308198"/>
                    <a:pt x="2218099" y="353085"/>
                  </a:cubicBezTo>
                  <a:cubicBezTo>
                    <a:pt x="2230947" y="364327"/>
                    <a:pt x="2241465" y="378057"/>
                    <a:pt x="2254313" y="389299"/>
                  </a:cubicBezTo>
                  <a:cubicBezTo>
                    <a:pt x="2265669" y="399235"/>
                    <a:pt x="2279857" y="405789"/>
                    <a:pt x="2290527" y="416459"/>
                  </a:cubicBezTo>
                  <a:cubicBezTo>
                    <a:pt x="2301197" y="427129"/>
                    <a:pt x="2307751" y="441317"/>
                    <a:pt x="2317687" y="452673"/>
                  </a:cubicBezTo>
                  <a:cubicBezTo>
                    <a:pt x="2328929" y="465521"/>
                    <a:pt x="2342659" y="476039"/>
                    <a:pt x="2353901" y="488887"/>
                  </a:cubicBezTo>
                  <a:cubicBezTo>
                    <a:pt x="2363837" y="500243"/>
                    <a:pt x="2370392" y="514431"/>
                    <a:pt x="2381062" y="525101"/>
                  </a:cubicBezTo>
                  <a:cubicBezTo>
                    <a:pt x="2433371" y="577410"/>
                    <a:pt x="2404199" y="524094"/>
                    <a:pt x="2444436" y="588475"/>
                  </a:cubicBezTo>
                  <a:cubicBezTo>
                    <a:pt x="2451589" y="599920"/>
                    <a:pt x="2455599" y="613116"/>
                    <a:pt x="2462543" y="624689"/>
                  </a:cubicBezTo>
                  <a:cubicBezTo>
                    <a:pt x="2473739" y="643350"/>
                    <a:pt x="2498757" y="679010"/>
                    <a:pt x="2498757" y="679010"/>
                  </a:cubicBezTo>
                  <a:cubicBezTo>
                    <a:pt x="2524746" y="782967"/>
                    <a:pt x="2488406" y="654858"/>
                    <a:pt x="2525917" y="742384"/>
                  </a:cubicBezTo>
                  <a:cubicBezTo>
                    <a:pt x="2530819" y="753821"/>
                    <a:pt x="2531396" y="766680"/>
                    <a:pt x="2534971" y="778598"/>
                  </a:cubicBezTo>
                  <a:cubicBezTo>
                    <a:pt x="2540456" y="796879"/>
                    <a:pt x="2547042" y="814812"/>
                    <a:pt x="2553078" y="832919"/>
                  </a:cubicBezTo>
                  <a:lnTo>
                    <a:pt x="2562131" y="860079"/>
                  </a:lnTo>
                  <a:lnTo>
                    <a:pt x="2580238" y="914400"/>
                  </a:lnTo>
                  <a:lnTo>
                    <a:pt x="2598345" y="950614"/>
                  </a:lnTo>
                  <a:cubicBezTo>
                    <a:pt x="2601475" y="969395"/>
                    <a:pt x="2608347" y="1019535"/>
                    <a:pt x="2616452" y="1041148"/>
                  </a:cubicBezTo>
                  <a:cubicBezTo>
                    <a:pt x="2621191" y="1053785"/>
                    <a:pt x="2628523" y="1065291"/>
                    <a:pt x="2634559" y="1077362"/>
                  </a:cubicBezTo>
                  <a:cubicBezTo>
                    <a:pt x="2637577" y="1092451"/>
                    <a:pt x="2640859" y="1107489"/>
                    <a:pt x="2643612" y="1122629"/>
                  </a:cubicBezTo>
                  <a:cubicBezTo>
                    <a:pt x="2651140" y="1164031"/>
                    <a:pt x="2650635" y="1176218"/>
                    <a:pt x="2661719" y="1213164"/>
                  </a:cubicBezTo>
                  <a:cubicBezTo>
                    <a:pt x="2675580" y="1259369"/>
                    <a:pt x="2680530" y="1261955"/>
                    <a:pt x="2688879" y="1303699"/>
                  </a:cubicBezTo>
                  <a:cubicBezTo>
                    <a:pt x="2692479" y="1321699"/>
                    <a:pt x="2694550" y="1339978"/>
                    <a:pt x="2697933" y="1358020"/>
                  </a:cubicBezTo>
                  <a:cubicBezTo>
                    <a:pt x="2703605" y="1388269"/>
                    <a:pt x="2710004" y="1418376"/>
                    <a:pt x="2716040" y="1448554"/>
                  </a:cubicBezTo>
                  <a:cubicBezTo>
                    <a:pt x="2722266" y="1479686"/>
                    <a:pt x="2725620" y="1500189"/>
                    <a:pt x="2734147" y="1530035"/>
                  </a:cubicBezTo>
                  <a:cubicBezTo>
                    <a:pt x="2736769" y="1539211"/>
                    <a:pt x="2740885" y="1547938"/>
                    <a:pt x="2743200" y="1557196"/>
                  </a:cubicBezTo>
                  <a:cubicBezTo>
                    <a:pt x="2746932" y="1572124"/>
                    <a:pt x="2748205" y="1587617"/>
                    <a:pt x="2752254" y="1602463"/>
                  </a:cubicBezTo>
                  <a:cubicBezTo>
                    <a:pt x="2757276" y="1620877"/>
                    <a:pt x="2770361" y="1656784"/>
                    <a:pt x="2770361" y="16567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E350FA-D42C-F34F-87B3-3A3E9B864422}"/>
                </a:ext>
              </a:extLst>
            </p:cNvPr>
            <p:cNvSpPr/>
            <p:nvPr/>
          </p:nvSpPr>
          <p:spPr>
            <a:xfrm>
              <a:off x="9343176" y="3702867"/>
              <a:ext cx="1937442" cy="398353"/>
            </a:xfrm>
            <a:custGeom>
              <a:avLst/>
              <a:gdLst>
                <a:gd name="connsiteX0" fmla="*/ 0 w 1937442"/>
                <a:gd name="connsiteY0" fmla="*/ 0 h 398353"/>
                <a:gd name="connsiteX1" fmla="*/ 534155 w 1937442"/>
                <a:gd name="connsiteY1" fmla="*/ 18107 h 398353"/>
                <a:gd name="connsiteX2" fmla="*/ 751438 w 1937442"/>
                <a:gd name="connsiteY2" fmla="*/ 36214 h 398353"/>
                <a:gd name="connsiteX3" fmla="*/ 805759 w 1937442"/>
                <a:gd name="connsiteY3" fmla="*/ 45268 h 398353"/>
                <a:gd name="connsiteX4" fmla="*/ 905347 w 1937442"/>
                <a:gd name="connsiteY4" fmla="*/ 54321 h 398353"/>
                <a:gd name="connsiteX5" fmla="*/ 1004935 w 1937442"/>
                <a:gd name="connsiteY5" fmla="*/ 72428 h 398353"/>
                <a:gd name="connsiteX6" fmla="*/ 1104523 w 1937442"/>
                <a:gd name="connsiteY6" fmla="*/ 81482 h 398353"/>
                <a:gd name="connsiteX7" fmla="*/ 1149790 w 1937442"/>
                <a:gd name="connsiteY7" fmla="*/ 90535 h 398353"/>
                <a:gd name="connsiteX8" fmla="*/ 1222218 w 1937442"/>
                <a:gd name="connsiteY8" fmla="*/ 99588 h 398353"/>
                <a:gd name="connsiteX9" fmla="*/ 1294646 w 1937442"/>
                <a:gd name="connsiteY9" fmla="*/ 117695 h 398353"/>
                <a:gd name="connsiteX10" fmla="*/ 1376127 w 1937442"/>
                <a:gd name="connsiteY10" fmla="*/ 135802 h 398353"/>
                <a:gd name="connsiteX11" fmla="*/ 1430448 w 1937442"/>
                <a:gd name="connsiteY11" fmla="*/ 153909 h 398353"/>
                <a:gd name="connsiteX12" fmla="*/ 1520982 w 1937442"/>
                <a:gd name="connsiteY12" fmla="*/ 190123 h 398353"/>
                <a:gd name="connsiteX13" fmla="*/ 1548143 w 1937442"/>
                <a:gd name="connsiteY13" fmla="*/ 199177 h 398353"/>
                <a:gd name="connsiteX14" fmla="*/ 1575303 w 1937442"/>
                <a:gd name="connsiteY14" fmla="*/ 208230 h 398353"/>
                <a:gd name="connsiteX15" fmla="*/ 1647731 w 1937442"/>
                <a:gd name="connsiteY15" fmla="*/ 244444 h 398353"/>
                <a:gd name="connsiteX16" fmla="*/ 1702052 w 1937442"/>
                <a:gd name="connsiteY16" fmla="*/ 271604 h 398353"/>
                <a:gd name="connsiteX17" fmla="*/ 1729212 w 1937442"/>
                <a:gd name="connsiteY17" fmla="*/ 289711 h 398353"/>
                <a:gd name="connsiteX18" fmla="*/ 1756373 w 1937442"/>
                <a:gd name="connsiteY18" fmla="*/ 298765 h 398353"/>
                <a:gd name="connsiteX19" fmla="*/ 1810693 w 1937442"/>
                <a:gd name="connsiteY19" fmla="*/ 334979 h 398353"/>
                <a:gd name="connsiteX20" fmla="*/ 1837854 w 1937442"/>
                <a:gd name="connsiteY20" fmla="*/ 353085 h 398353"/>
                <a:gd name="connsiteX21" fmla="*/ 1865014 w 1937442"/>
                <a:gd name="connsiteY21" fmla="*/ 371192 h 398353"/>
                <a:gd name="connsiteX22" fmla="*/ 1937442 w 1937442"/>
                <a:gd name="connsiteY22" fmla="*/ 398353 h 3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442" h="398353">
                  <a:moveTo>
                    <a:pt x="0" y="0"/>
                  </a:moveTo>
                  <a:cubicBezTo>
                    <a:pt x="225640" y="32236"/>
                    <a:pt x="-8621" y="1406"/>
                    <a:pt x="534155" y="18107"/>
                  </a:cubicBezTo>
                  <a:cubicBezTo>
                    <a:pt x="554470" y="18732"/>
                    <a:pt x="723313" y="32905"/>
                    <a:pt x="751438" y="36214"/>
                  </a:cubicBezTo>
                  <a:cubicBezTo>
                    <a:pt x="769669" y="38359"/>
                    <a:pt x="787528" y="43123"/>
                    <a:pt x="805759" y="45268"/>
                  </a:cubicBezTo>
                  <a:cubicBezTo>
                    <a:pt x="838864" y="49163"/>
                    <a:pt x="872151" y="51303"/>
                    <a:pt x="905347" y="54321"/>
                  </a:cubicBezTo>
                  <a:cubicBezTo>
                    <a:pt x="933948" y="60042"/>
                    <a:pt x="976790" y="69117"/>
                    <a:pt x="1004935" y="72428"/>
                  </a:cubicBezTo>
                  <a:cubicBezTo>
                    <a:pt x="1038040" y="76323"/>
                    <a:pt x="1071327" y="78464"/>
                    <a:pt x="1104523" y="81482"/>
                  </a:cubicBezTo>
                  <a:cubicBezTo>
                    <a:pt x="1119612" y="84500"/>
                    <a:pt x="1134581" y="88195"/>
                    <a:pt x="1149790" y="90535"/>
                  </a:cubicBezTo>
                  <a:cubicBezTo>
                    <a:pt x="1173838" y="94234"/>
                    <a:pt x="1198304" y="95104"/>
                    <a:pt x="1222218" y="99588"/>
                  </a:cubicBezTo>
                  <a:cubicBezTo>
                    <a:pt x="1246677" y="104174"/>
                    <a:pt x="1270244" y="112814"/>
                    <a:pt x="1294646" y="117695"/>
                  </a:cubicBezTo>
                  <a:cubicBezTo>
                    <a:pt x="1320479" y="122862"/>
                    <a:pt x="1350565" y="128133"/>
                    <a:pt x="1376127" y="135802"/>
                  </a:cubicBezTo>
                  <a:cubicBezTo>
                    <a:pt x="1394409" y="141286"/>
                    <a:pt x="1413377" y="145373"/>
                    <a:pt x="1430448" y="153909"/>
                  </a:cubicBezTo>
                  <a:cubicBezTo>
                    <a:pt x="1483734" y="180552"/>
                    <a:pt x="1453858" y="167748"/>
                    <a:pt x="1520982" y="190123"/>
                  </a:cubicBezTo>
                  <a:lnTo>
                    <a:pt x="1548143" y="199177"/>
                  </a:lnTo>
                  <a:cubicBezTo>
                    <a:pt x="1557196" y="202195"/>
                    <a:pt x="1566767" y="203962"/>
                    <a:pt x="1575303" y="208230"/>
                  </a:cubicBezTo>
                  <a:cubicBezTo>
                    <a:pt x="1599446" y="220301"/>
                    <a:pt x="1625272" y="229471"/>
                    <a:pt x="1647731" y="244444"/>
                  </a:cubicBezTo>
                  <a:cubicBezTo>
                    <a:pt x="1682831" y="267845"/>
                    <a:pt x="1664568" y="259110"/>
                    <a:pt x="1702052" y="271604"/>
                  </a:cubicBezTo>
                  <a:cubicBezTo>
                    <a:pt x="1711105" y="277640"/>
                    <a:pt x="1719480" y="284845"/>
                    <a:pt x="1729212" y="289711"/>
                  </a:cubicBezTo>
                  <a:cubicBezTo>
                    <a:pt x="1737748" y="293979"/>
                    <a:pt x="1748031" y="294130"/>
                    <a:pt x="1756373" y="298765"/>
                  </a:cubicBezTo>
                  <a:cubicBezTo>
                    <a:pt x="1775396" y="309334"/>
                    <a:pt x="1792586" y="322908"/>
                    <a:pt x="1810693" y="334979"/>
                  </a:cubicBezTo>
                  <a:lnTo>
                    <a:pt x="1837854" y="353085"/>
                  </a:lnTo>
                  <a:cubicBezTo>
                    <a:pt x="1846907" y="359120"/>
                    <a:pt x="1854692" y="367751"/>
                    <a:pt x="1865014" y="371192"/>
                  </a:cubicBezTo>
                  <a:cubicBezTo>
                    <a:pt x="1925737" y="391433"/>
                    <a:pt x="1902264" y="380763"/>
                    <a:pt x="1937442" y="398353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CC7CE7C-1899-3E45-899F-6A7148409B3C}"/>
                </a:ext>
              </a:extLst>
            </p:cNvPr>
            <p:cNvSpPr/>
            <p:nvPr/>
          </p:nvSpPr>
          <p:spPr>
            <a:xfrm>
              <a:off x="8646059" y="3992578"/>
              <a:ext cx="2580238" cy="153909"/>
            </a:xfrm>
            <a:custGeom>
              <a:avLst/>
              <a:gdLst>
                <a:gd name="connsiteX0" fmla="*/ 0 w 2580238"/>
                <a:gd name="connsiteY0" fmla="*/ 0 h 153909"/>
                <a:gd name="connsiteX1" fmla="*/ 615636 w 2580238"/>
                <a:gd name="connsiteY1" fmla="*/ 18107 h 153909"/>
                <a:gd name="connsiteX2" fmla="*/ 832919 w 2580238"/>
                <a:gd name="connsiteY2" fmla="*/ 36214 h 153909"/>
                <a:gd name="connsiteX3" fmla="*/ 968721 w 2580238"/>
                <a:gd name="connsiteY3" fmla="*/ 45268 h 153909"/>
                <a:gd name="connsiteX4" fmla="*/ 1077363 w 2580238"/>
                <a:gd name="connsiteY4" fmla="*/ 54321 h 153909"/>
                <a:gd name="connsiteX5" fmla="*/ 1439501 w 2580238"/>
                <a:gd name="connsiteY5" fmla="*/ 72428 h 153909"/>
                <a:gd name="connsiteX6" fmla="*/ 1511929 w 2580238"/>
                <a:gd name="connsiteY6" fmla="*/ 81481 h 153909"/>
                <a:gd name="connsiteX7" fmla="*/ 1593410 w 2580238"/>
                <a:gd name="connsiteY7" fmla="*/ 90535 h 153909"/>
                <a:gd name="connsiteX8" fmla="*/ 1647731 w 2580238"/>
                <a:gd name="connsiteY8" fmla="*/ 99588 h 153909"/>
                <a:gd name="connsiteX9" fmla="*/ 1747319 w 2580238"/>
                <a:gd name="connsiteY9" fmla="*/ 108642 h 153909"/>
                <a:gd name="connsiteX10" fmla="*/ 1810693 w 2580238"/>
                <a:gd name="connsiteY10" fmla="*/ 117695 h 153909"/>
                <a:gd name="connsiteX11" fmla="*/ 1892175 w 2580238"/>
                <a:gd name="connsiteY11" fmla="*/ 126749 h 153909"/>
                <a:gd name="connsiteX12" fmla="*/ 1955549 w 2580238"/>
                <a:gd name="connsiteY12" fmla="*/ 135802 h 153909"/>
                <a:gd name="connsiteX13" fmla="*/ 2037030 w 2580238"/>
                <a:gd name="connsiteY13" fmla="*/ 144856 h 153909"/>
                <a:gd name="connsiteX14" fmla="*/ 2109458 w 2580238"/>
                <a:gd name="connsiteY14" fmla="*/ 153909 h 153909"/>
                <a:gd name="connsiteX15" fmla="*/ 2426329 w 2580238"/>
                <a:gd name="connsiteY15" fmla="*/ 144856 h 153909"/>
                <a:gd name="connsiteX16" fmla="*/ 2553078 w 2580238"/>
                <a:gd name="connsiteY16" fmla="*/ 126749 h 153909"/>
                <a:gd name="connsiteX17" fmla="*/ 2580238 w 2580238"/>
                <a:gd name="connsiteY17" fmla="*/ 117695 h 153909"/>
                <a:gd name="connsiteX18" fmla="*/ 2580238 w 2580238"/>
                <a:gd name="connsiteY18" fmla="*/ 99588 h 1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0238" h="153909">
                  <a:moveTo>
                    <a:pt x="0" y="0"/>
                  </a:moveTo>
                  <a:cubicBezTo>
                    <a:pt x="259878" y="32487"/>
                    <a:pt x="-9616" y="1434"/>
                    <a:pt x="615636" y="18107"/>
                  </a:cubicBezTo>
                  <a:cubicBezTo>
                    <a:pt x="766569" y="22132"/>
                    <a:pt x="713658" y="26276"/>
                    <a:pt x="832919" y="36214"/>
                  </a:cubicBezTo>
                  <a:cubicBezTo>
                    <a:pt x="878130" y="39982"/>
                    <a:pt x="923477" y="41917"/>
                    <a:pt x="968721" y="45268"/>
                  </a:cubicBezTo>
                  <a:cubicBezTo>
                    <a:pt x="1004961" y="47952"/>
                    <a:pt x="1041079" y="52305"/>
                    <a:pt x="1077363" y="54321"/>
                  </a:cubicBezTo>
                  <a:cubicBezTo>
                    <a:pt x="1231749" y="62898"/>
                    <a:pt x="1296533" y="60514"/>
                    <a:pt x="1439501" y="72428"/>
                  </a:cubicBezTo>
                  <a:cubicBezTo>
                    <a:pt x="1463747" y="74449"/>
                    <a:pt x="1487765" y="78638"/>
                    <a:pt x="1511929" y="81481"/>
                  </a:cubicBezTo>
                  <a:cubicBezTo>
                    <a:pt x="1539069" y="84674"/>
                    <a:pt x="1566322" y="86923"/>
                    <a:pt x="1593410" y="90535"/>
                  </a:cubicBezTo>
                  <a:cubicBezTo>
                    <a:pt x="1611606" y="92961"/>
                    <a:pt x="1629500" y="97443"/>
                    <a:pt x="1647731" y="99588"/>
                  </a:cubicBezTo>
                  <a:cubicBezTo>
                    <a:pt x="1680836" y="103483"/>
                    <a:pt x="1714190" y="104961"/>
                    <a:pt x="1747319" y="108642"/>
                  </a:cubicBezTo>
                  <a:cubicBezTo>
                    <a:pt x="1768528" y="110999"/>
                    <a:pt x="1789519" y="115048"/>
                    <a:pt x="1810693" y="117695"/>
                  </a:cubicBezTo>
                  <a:cubicBezTo>
                    <a:pt x="1837810" y="121085"/>
                    <a:pt x="1865058" y="123359"/>
                    <a:pt x="1892175" y="126749"/>
                  </a:cubicBezTo>
                  <a:cubicBezTo>
                    <a:pt x="1913349" y="129396"/>
                    <a:pt x="1934375" y="133155"/>
                    <a:pt x="1955549" y="135802"/>
                  </a:cubicBezTo>
                  <a:cubicBezTo>
                    <a:pt x="1982665" y="139192"/>
                    <a:pt x="2009890" y="141663"/>
                    <a:pt x="2037030" y="144856"/>
                  </a:cubicBezTo>
                  <a:lnTo>
                    <a:pt x="2109458" y="153909"/>
                  </a:lnTo>
                  <a:lnTo>
                    <a:pt x="2426329" y="144856"/>
                  </a:lnTo>
                  <a:cubicBezTo>
                    <a:pt x="2460745" y="143292"/>
                    <a:pt x="2516127" y="135987"/>
                    <a:pt x="2553078" y="126749"/>
                  </a:cubicBezTo>
                  <a:cubicBezTo>
                    <a:pt x="2562336" y="124434"/>
                    <a:pt x="2573490" y="124443"/>
                    <a:pt x="2580238" y="117695"/>
                  </a:cubicBezTo>
                  <a:lnTo>
                    <a:pt x="2580238" y="99588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9BAEA87-41C5-8143-B81A-8FD4537F2761}"/>
                </a:ext>
              </a:extLst>
            </p:cNvPr>
            <p:cNvSpPr/>
            <p:nvPr/>
          </p:nvSpPr>
          <p:spPr>
            <a:xfrm>
              <a:off x="8573632" y="4119327"/>
              <a:ext cx="2634558" cy="235390"/>
            </a:xfrm>
            <a:custGeom>
              <a:avLst/>
              <a:gdLst>
                <a:gd name="connsiteX0" fmla="*/ 0 w 2634558"/>
                <a:gd name="connsiteY0" fmla="*/ 226336 h 235390"/>
                <a:gd name="connsiteX1" fmla="*/ 63374 w 2634558"/>
                <a:gd name="connsiteY1" fmla="*/ 235390 h 235390"/>
                <a:gd name="connsiteX2" fmla="*/ 353085 w 2634558"/>
                <a:gd name="connsiteY2" fmla="*/ 217283 h 235390"/>
                <a:gd name="connsiteX3" fmla="*/ 452673 w 2634558"/>
                <a:gd name="connsiteY3" fmla="*/ 208229 h 235390"/>
                <a:gd name="connsiteX4" fmla="*/ 525101 w 2634558"/>
                <a:gd name="connsiteY4" fmla="*/ 199176 h 235390"/>
                <a:gd name="connsiteX5" fmla="*/ 642796 w 2634558"/>
                <a:gd name="connsiteY5" fmla="*/ 190123 h 235390"/>
                <a:gd name="connsiteX6" fmla="*/ 742384 w 2634558"/>
                <a:gd name="connsiteY6" fmla="*/ 181069 h 235390"/>
                <a:gd name="connsiteX7" fmla="*/ 1231271 w 2634558"/>
                <a:gd name="connsiteY7" fmla="*/ 162962 h 235390"/>
                <a:gd name="connsiteX8" fmla="*/ 1774479 w 2634558"/>
                <a:gd name="connsiteY8" fmla="*/ 153909 h 235390"/>
                <a:gd name="connsiteX9" fmla="*/ 2091350 w 2634558"/>
                <a:gd name="connsiteY9" fmla="*/ 126748 h 235390"/>
                <a:gd name="connsiteX10" fmla="*/ 2172831 w 2634558"/>
                <a:gd name="connsiteY10" fmla="*/ 108641 h 235390"/>
                <a:gd name="connsiteX11" fmla="*/ 2236206 w 2634558"/>
                <a:gd name="connsiteY11" fmla="*/ 99588 h 235390"/>
                <a:gd name="connsiteX12" fmla="*/ 2272419 w 2634558"/>
                <a:gd name="connsiteY12" fmla="*/ 90534 h 235390"/>
                <a:gd name="connsiteX13" fmla="*/ 2372008 w 2634558"/>
                <a:gd name="connsiteY13" fmla="*/ 72427 h 235390"/>
                <a:gd name="connsiteX14" fmla="*/ 2444435 w 2634558"/>
                <a:gd name="connsiteY14" fmla="*/ 54321 h 235390"/>
                <a:gd name="connsiteX15" fmla="*/ 2562130 w 2634558"/>
                <a:gd name="connsiteY15" fmla="*/ 36214 h 235390"/>
                <a:gd name="connsiteX16" fmla="*/ 2625505 w 2634558"/>
                <a:gd name="connsiteY16" fmla="*/ 18107 h 235390"/>
                <a:gd name="connsiteX17" fmla="*/ 2634558 w 2634558"/>
                <a:gd name="connsiteY17" fmla="*/ 0 h 235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34558" h="235390">
                  <a:moveTo>
                    <a:pt x="0" y="226336"/>
                  </a:moveTo>
                  <a:cubicBezTo>
                    <a:pt x="21125" y="229354"/>
                    <a:pt x="42035" y="235390"/>
                    <a:pt x="63374" y="235390"/>
                  </a:cubicBezTo>
                  <a:cubicBezTo>
                    <a:pt x="361474" y="235390"/>
                    <a:pt x="200709" y="234214"/>
                    <a:pt x="353085" y="217283"/>
                  </a:cubicBezTo>
                  <a:cubicBezTo>
                    <a:pt x="386214" y="213602"/>
                    <a:pt x="419523" y="211718"/>
                    <a:pt x="452673" y="208229"/>
                  </a:cubicBezTo>
                  <a:cubicBezTo>
                    <a:pt x="476870" y="205682"/>
                    <a:pt x="500880" y="201483"/>
                    <a:pt x="525101" y="199176"/>
                  </a:cubicBezTo>
                  <a:cubicBezTo>
                    <a:pt x="564271" y="195446"/>
                    <a:pt x="603584" y="193391"/>
                    <a:pt x="642796" y="190123"/>
                  </a:cubicBezTo>
                  <a:cubicBezTo>
                    <a:pt x="676014" y="187355"/>
                    <a:pt x="709130" y="183362"/>
                    <a:pt x="742384" y="181069"/>
                  </a:cubicBezTo>
                  <a:cubicBezTo>
                    <a:pt x="910737" y="169458"/>
                    <a:pt x="1056976" y="166593"/>
                    <a:pt x="1231271" y="162962"/>
                  </a:cubicBezTo>
                  <a:lnTo>
                    <a:pt x="1774479" y="153909"/>
                  </a:lnTo>
                  <a:cubicBezTo>
                    <a:pt x="1856834" y="147809"/>
                    <a:pt x="1993342" y="141826"/>
                    <a:pt x="2091350" y="126748"/>
                  </a:cubicBezTo>
                  <a:cubicBezTo>
                    <a:pt x="2208231" y="108766"/>
                    <a:pt x="2073650" y="126674"/>
                    <a:pt x="2172831" y="108641"/>
                  </a:cubicBezTo>
                  <a:cubicBezTo>
                    <a:pt x="2193826" y="104824"/>
                    <a:pt x="2215211" y="103405"/>
                    <a:pt x="2236206" y="99588"/>
                  </a:cubicBezTo>
                  <a:cubicBezTo>
                    <a:pt x="2248448" y="97362"/>
                    <a:pt x="2260218" y="92974"/>
                    <a:pt x="2272419" y="90534"/>
                  </a:cubicBezTo>
                  <a:cubicBezTo>
                    <a:pt x="2341792" y="76659"/>
                    <a:pt x="2308846" y="87003"/>
                    <a:pt x="2372008" y="72427"/>
                  </a:cubicBezTo>
                  <a:cubicBezTo>
                    <a:pt x="2396256" y="66831"/>
                    <a:pt x="2419742" y="57408"/>
                    <a:pt x="2444435" y="54321"/>
                  </a:cubicBezTo>
                  <a:cubicBezTo>
                    <a:pt x="2507137" y="46483"/>
                    <a:pt x="2508813" y="48062"/>
                    <a:pt x="2562130" y="36214"/>
                  </a:cubicBezTo>
                  <a:cubicBezTo>
                    <a:pt x="2565097" y="35555"/>
                    <a:pt x="2619140" y="22881"/>
                    <a:pt x="2625505" y="18107"/>
                  </a:cubicBezTo>
                  <a:cubicBezTo>
                    <a:pt x="2630903" y="14058"/>
                    <a:pt x="2631540" y="6036"/>
                    <a:pt x="2634558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651DF8-49C8-7D47-B139-01F86B0238FC}"/>
                </a:ext>
              </a:extLst>
            </p:cNvPr>
            <p:cNvSpPr/>
            <p:nvPr/>
          </p:nvSpPr>
          <p:spPr>
            <a:xfrm>
              <a:off x="10366218" y="4119327"/>
              <a:ext cx="887239" cy="497940"/>
            </a:xfrm>
            <a:custGeom>
              <a:avLst/>
              <a:gdLst>
                <a:gd name="connsiteX0" fmla="*/ 0 w 887239"/>
                <a:gd name="connsiteY0" fmla="*/ 488887 h 497940"/>
                <a:gd name="connsiteX1" fmla="*/ 63374 w 887239"/>
                <a:gd name="connsiteY1" fmla="*/ 497940 h 497940"/>
                <a:gd name="connsiteX2" fmla="*/ 99588 w 887239"/>
                <a:gd name="connsiteY2" fmla="*/ 488887 h 497940"/>
                <a:gd name="connsiteX3" fmla="*/ 199176 w 887239"/>
                <a:gd name="connsiteY3" fmla="*/ 452673 h 497940"/>
                <a:gd name="connsiteX4" fmla="*/ 235390 w 887239"/>
                <a:gd name="connsiteY4" fmla="*/ 443620 h 497940"/>
                <a:gd name="connsiteX5" fmla="*/ 271604 w 887239"/>
                <a:gd name="connsiteY5" fmla="*/ 425513 h 497940"/>
                <a:gd name="connsiteX6" fmla="*/ 298764 w 887239"/>
                <a:gd name="connsiteY6" fmla="*/ 407406 h 497940"/>
                <a:gd name="connsiteX7" fmla="*/ 362138 w 887239"/>
                <a:gd name="connsiteY7" fmla="*/ 389299 h 497940"/>
                <a:gd name="connsiteX8" fmla="*/ 389299 w 887239"/>
                <a:gd name="connsiteY8" fmla="*/ 371192 h 497940"/>
                <a:gd name="connsiteX9" fmla="*/ 443620 w 887239"/>
                <a:gd name="connsiteY9" fmla="*/ 353085 h 497940"/>
                <a:gd name="connsiteX10" fmla="*/ 470780 w 887239"/>
                <a:gd name="connsiteY10" fmla="*/ 334978 h 497940"/>
                <a:gd name="connsiteX11" fmla="*/ 543208 w 887239"/>
                <a:gd name="connsiteY11" fmla="*/ 289711 h 497940"/>
                <a:gd name="connsiteX12" fmla="*/ 570368 w 887239"/>
                <a:gd name="connsiteY12" fmla="*/ 262550 h 497940"/>
                <a:gd name="connsiteX13" fmla="*/ 633742 w 887239"/>
                <a:gd name="connsiteY13" fmla="*/ 226336 h 497940"/>
                <a:gd name="connsiteX14" fmla="*/ 697117 w 887239"/>
                <a:gd name="connsiteY14" fmla="*/ 190123 h 497940"/>
                <a:gd name="connsiteX15" fmla="*/ 724277 w 887239"/>
                <a:gd name="connsiteY15" fmla="*/ 172016 h 497940"/>
                <a:gd name="connsiteX16" fmla="*/ 778598 w 887239"/>
                <a:gd name="connsiteY16" fmla="*/ 117695 h 497940"/>
                <a:gd name="connsiteX17" fmla="*/ 805758 w 887239"/>
                <a:gd name="connsiteY17" fmla="*/ 99588 h 497940"/>
                <a:gd name="connsiteX18" fmla="*/ 851026 w 887239"/>
                <a:gd name="connsiteY18" fmla="*/ 45267 h 497940"/>
                <a:gd name="connsiteX19" fmla="*/ 887239 w 887239"/>
                <a:gd name="connsiteY19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239" h="497940">
                  <a:moveTo>
                    <a:pt x="0" y="488887"/>
                  </a:moveTo>
                  <a:cubicBezTo>
                    <a:pt x="21125" y="491905"/>
                    <a:pt x="42035" y="497940"/>
                    <a:pt x="63374" y="497940"/>
                  </a:cubicBezTo>
                  <a:cubicBezTo>
                    <a:pt x="75817" y="497940"/>
                    <a:pt x="87670" y="492462"/>
                    <a:pt x="99588" y="488887"/>
                  </a:cubicBezTo>
                  <a:cubicBezTo>
                    <a:pt x="247545" y="444501"/>
                    <a:pt x="69587" y="495869"/>
                    <a:pt x="199176" y="452673"/>
                  </a:cubicBezTo>
                  <a:cubicBezTo>
                    <a:pt x="210980" y="448738"/>
                    <a:pt x="223319" y="446638"/>
                    <a:pt x="235390" y="443620"/>
                  </a:cubicBezTo>
                  <a:cubicBezTo>
                    <a:pt x="247461" y="437584"/>
                    <a:pt x="259886" y="432209"/>
                    <a:pt x="271604" y="425513"/>
                  </a:cubicBezTo>
                  <a:cubicBezTo>
                    <a:pt x="281051" y="420115"/>
                    <a:pt x="289032" y="412272"/>
                    <a:pt x="298764" y="407406"/>
                  </a:cubicBezTo>
                  <a:cubicBezTo>
                    <a:pt x="311754" y="400911"/>
                    <a:pt x="350531" y="392201"/>
                    <a:pt x="362138" y="389299"/>
                  </a:cubicBezTo>
                  <a:cubicBezTo>
                    <a:pt x="371192" y="383263"/>
                    <a:pt x="379356" y="375611"/>
                    <a:pt x="389299" y="371192"/>
                  </a:cubicBezTo>
                  <a:cubicBezTo>
                    <a:pt x="406740" y="363440"/>
                    <a:pt x="443620" y="353085"/>
                    <a:pt x="443620" y="353085"/>
                  </a:cubicBezTo>
                  <a:cubicBezTo>
                    <a:pt x="452673" y="347049"/>
                    <a:pt x="461333" y="340376"/>
                    <a:pt x="470780" y="334978"/>
                  </a:cubicBezTo>
                  <a:cubicBezTo>
                    <a:pt x="517147" y="308482"/>
                    <a:pt x="499934" y="326803"/>
                    <a:pt x="543208" y="289711"/>
                  </a:cubicBezTo>
                  <a:cubicBezTo>
                    <a:pt x="552929" y="281379"/>
                    <a:pt x="560532" y="270747"/>
                    <a:pt x="570368" y="262550"/>
                  </a:cubicBezTo>
                  <a:cubicBezTo>
                    <a:pt x="600266" y="237634"/>
                    <a:pt x="598329" y="248469"/>
                    <a:pt x="633742" y="226336"/>
                  </a:cubicBezTo>
                  <a:cubicBezTo>
                    <a:pt x="696379" y="187188"/>
                    <a:pt x="643758" y="207908"/>
                    <a:pt x="697117" y="190123"/>
                  </a:cubicBezTo>
                  <a:cubicBezTo>
                    <a:pt x="706170" y="184087"/>
                    <a:pt x="716145" y="179245"/>
                    <a:pt x="724277" y="172016"/>
                  </a:cubicBezTo>
                  <a:cubicBezTo>
                    <a:pt x="743416" y="155003"/>
                    <a:pt x="757292" y="131899"/>
                    <a:pt x="778598" y="117695"/>
                  </a:cubicBezTo>
                  <a:lnTo>
                    <a:pt x="805758" y="99588"/>
                  </a:lnTo>
                  <a:cubicBezTo>
                    <a:pt x="850715" y="32151"/>
                    <a:pt x="792934" y="114977"/>
                    <a:pt x="851026" y="45267"/>
                  </a:cubicBezTo>
                  <a:cubicBezTo>
                    <a:pt x="908136" y="-23265"/>
                    <a:pt x="834554" y="52685"/>
                    <a:pt x="887239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A3845C8-BD2E-804F-AE4E-8A484D46149F}"/>
                </a:ext>
              </a:extLst>
            </p:cNvPr>
            <p:cNvSpPr/>
            <p:nvPr/>
          </p:nvSpPr>
          <p:spPr>
            <a:xfrm>
              <a:off x="10275679" y="4046615"/>
              <a:ext cx="1059256" cy="878470"/>
            </a:xfrm>
            <a:custGeom>
              <a:avLst/>
              <a:gdLst>
                <a:gd name="connsiteX0" fmla="*/ 0 w 1059256"/>
                <a:gd name="connsiteY0" fmla="*/ 878470 h 878470"/>
                <a:gd name="connsiteX1" fmla="*/ 144856 w 1059256"/>
                <a:gd name="connsiteY1" fmla="*/ 851310 h 878470"/>
                <a:gd name="connsiteX2" fmla="*/ 172016 w 1059256"/>
                <a:gd name="connsiteY2" fmla="*/ 842256 h 878470"/>
                <a:gd name="connsiteX3" fmla="*/ 199177 w 1059256"/>
                <a:gd name="connsiteY3" fmla="*/ 833203 h 878470"/>
                <a:gd name="connsiteX4" fmla="*/ 235391 w 1059256"/>
                <a:gd name="connsiteY4" fmla="*/ 815096 h 878470"/>
                <a:gd name="connsiteX5" fmla="*/ 307818 w 1059256"/>
                <a:gd name="connsiteY5" fmla="*/ 796989 h 878470"/>
                <a:gd name="connsiteX6" fmla="*/ 344032 w 1059256"/>
                <a:gd name="connsiteY6" fmla="*/ 778882 h 878470"/>
                <a:gd name="connsiteX7" fmla="*/ 407406 w 1059256"/>
                <a:gd name="connsiteY7" fmla="*/ 760775 h 878470"/>
                <a:gd name="connsiteX8" fmla="*/ 434567 w 1059256"/>
                <a:gd name="connsiteY8" fmla="*/ 742668 h 878470"/>
                <a:gd name="connsiteX9" fmla="*/ 497941 w 1059256"/>
                <a:gd name="connsiteY9" fmla="*/ 715508 h 878470"/>
                <a:gd name="connsiteX10" fmla="*/ 552262 w 1059256"/>
                <a:gd name="connsiteY10" fmla="*/ 679294 h 878470"/>
                <a:gd name="connsiteX11" fmla="*/ 579422 w 1059256"/>
                <a:gd name="connsiteY11" fmla="*/ 661187 h 878470"/>
                <a:gd name="connsiteX12" fmla="*/ 615636 w 1059256"/>
                <a:gd name="connsiteY12" fmla="*/ 643080 h 878470"/>
                <a:gd name="connsiteX13" fmla="*/ 669957 w 1059256"/>
                <a:gd name="connsiteY13" fmla="*/ 588759 h 878470"/>
                <a:gd name="connsiteX14" fmla="*/ 697117 w 1059256"/>
                <a:gd name="connsiteY14" fmla="*/ 561599 h 878470"/>
                <a:gd name="connsiteX15" fmla="*/ 724278 w 1059256"/>
                <a:gd name="connsiteY15" fmla="*/ 525385 h 878470"/>
                <a:gd name="connsiteX16" fmla="*/ 778598 w 1059256"/>
                <a:gd name="connsiteY16" fmla="*/ 471064 h 878470"/>
                <a:gd name="connsiteX17" fmla="*/ 814812 w 1059256"/>
                <a:gd name="connsiteY17" fmla="*/ 407690 h 878470"/>
                <a:gd name="connsiteX18" fmla="*/ 841973 w 1059256"/>
                <a:gd name="connsiteY18" fmla="*/ 380530 h 878470"/>
                <a:gd name="connsiteX19" fmla="*/ 851026 w 1059256"/>
                <a:gd name="connsiteY19" fmla="*/ 353369 h 878470"/>
                <a:gd name="connsiteX20" fmla="*/ 878187 w 1059256"/>
                <a:gd name="connsiteY20" fmla="*/ 326209 h 878470"/>
                <a:gd name="connsiteX21" fmla="*/ 896294 w 1059256"/>
                <a:gd name="connsiteY21" fmla="*/ 299048 h 878470"/>
                <a:gd name="connsiteX22" fmla="*/ 905347 w 1059256"/>
                <a:gd name="connsiteY22" fmla="*/ 271888 h 878470"/>
                <a:gd name="connsiteX23" fmla="*/ 923454 w 1059256"/>
                <a:gd name="connsiteY23" fmla="*/ 244728 h 878470"/>
                <a:gd name="connsiteX24" fmla="*/ 941561 w 1059256"/>
                <a:gd name="connsiteY24" fmla="*/ 163246 h 878470"/>
                <a:gd name="connsiteX25" fmla="*/ 968721 w 1059256"/>
                <a:gd name="connsiteY25" fmla="*/ 99872 h 878470"/>
                <a:gd name="connsiteX26" fmla="*/ 995882 w 1059256"/>
                <a:gd name="connsiteY26" fmla="*/ 45551 h 878470"/>
                <a:gd name="connsiteX27" fmla="*/ 1023042 w 1059256"/>
                <a:gd name="connsiteY27" fmla="*/ 27444 h 878470"/>
                <a:gd name="connsiteX28" fmla="*/ 1059256 w 1059256"/>
                <a:gd name="connsiteY28" fmla="*/ 284 h 87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59256" h="878470">
                  <a:moveTo>
                    <a:pt x="0" y="878470"/>
                  </a:moveTo>
                  <a:cubicBezTo>
                    <a:pt x="109522" y="867518"/>
                    <a:pt x="61765" y="879008"/>
                    <a:pt x="144856" y="851310"/>
                  </a:cubicBezTo>
                  <a:lnTo>
                    <a:pt x="172016" y="842256"/>
                  </a:lnTo>
                  <a:cubicBezTo>
                    <a:pt x="181070" y="839238"/>
                    <a:pt x="190641" y="837471"/>
                    <a:pt x="199177" y="833203"/>
                  </a:cubicBezTo>
                  <a:cubicBezTo>
                    <a:pt x="211248" y="827167"/>
                    <a:pt x="222587" y="819364"/>
                    <a:pt x="235391" y="815096"/>
                  </a:cubicBezTo>
                  <a:cubicBezTo>
                    <a:pt x="258999" y="807226"/>
                    <a:pt x="307818" y="796989"/>
                    <a:pt x="307818" y="796989"/>
                  </a:cubicBezTo>
                  <a:cubicBezTo>
                    <a:pt x="319889" y="790953"/>
                    <a:pt x="331395" y="783621"/>
                    <a:pt x="344032" y="778882"/>
                  </a:cubicBezTo>
                  <a:cubicBezTo>
                    <a:pt x="367250" y="770175"/>
                    <a:pt x="385510" y="771723"/>
                    <a:pt x="407406" y="760775"/>
                  </a:cubicBezTo>
                  <a:cubicBezTo>
                    <a:pt x="417138" y="755909"/>
                    <a:pt x="424835" y="747534"/>
                    <a:pt x="434567" y="742668"/>
                  </a:cubicBezTo>
                  <a:cubicBezTo>
                    <a:pt x="509493" y="705206"/>
                    <a:pt x="403747" y="772025"/>
                    <a:pt x="497941" y="715508"/>
                  </a:cubicBezTo>
                  <a:cubicBezTo>
                    <a:pt x="516602" y="704312"/>
                    <a:pt x="534155" y="691365"/>
                    <a:pt x="552262" y="679294"/>
                  </a:cubicBezTo>
                  <a:cubicBezTo>
                    <a:pt x="561315" y="673258"/>
                    <a:pt x="569690" y="666053"/>
                    <a:pt x="579422" y="661187"/>
                  </a:cubicBezTo>
                  <a:cubicBezTo>
                    <a:pt x="591493" y="655151"/>
                    <a:pt x="605097" y="651511"/>
                    <a:pt x="615636" y="643080"/>
                  </a:cubicBezTo>
                  <a:cubicBezTo>
                    <a:pt x="635632" y="627083"/>
                    <a:pt x="651850" y="606866"/>
                    <a:pt x="669957" y="588759"/>
                  </a:cubicBezTo>
                  <a:cubicBezTo>
                    <a:pt x="679010" y="579706"/>
                    <a:pt x="689435" y="571842"/>
                    <a:pt x="697117" y="561599"/>
                  </a:cubicBezTo>
                  <a:cubicBezTo>
                    <a:pt x="706171" y="549528"/>
                    <a:pt x="714184" y="536601"/>
                    <a:pt x="724278" y="525385"/>
                  </a:cubicBezTo>
                  <a:cubicBezTo>
                    <a:pt x="741408" y="506351"/>
                    <a:pt x="767146" y="493968"/>
                    <a:pt x="778598" y="471064"/>
                  </a:cubicBezTo>
                  <a:cubicBezTo>
                    <a:pt x="789667" y="448926"/>
                    <a:pt x="798816" y="426885"/>
                    <a:pt x="814812" y="407690"/>
                  </a:cubicBezTo>
                  <a:cubicBezTo>
                    <a:pt x="823009" y="397854"/>
                    <a:pt x="832919" y="389583"/>
                    <a:pt x="841973" y="380530"/>
                  </a:cubicBezTo>
                  <a:cubicBezTo>
                    <a:pt x="844991" y="371476"/>
                    <a:pt x="845732" y="361310"/>
                    <a:pt x="851026" y="353369"/>
                  </a:cubicBezTo>
                  <a:cubicBezTo>
                    <a:pt x="858128" y="342716"/>
                    <a:pt x="869990" y="336045"/>
                    <a:pt x="878187" y="326209"/>
                  </a:cubicBezTo>
                  <a:cubicBezTo>
                    <a:pt x="885153" y="317850"/>
                    <a:pt x="890258" y="308102"/>
                    <a:pt x="896294" y="299048"/>
                  </a:cubicBezTo>
                  <a:cubicBezTo>
                    <a:pt x="899312" y="289995"/>
                    <a:pt x="901079" y="280424"/>
                    <a:pt x="905347" y="271888"/>
                  </a:cubicBezTo>
                  <a:cubicBezTo>
                    <a:pt x="910213" y="262156"/>
                    <a:pt x="919168" y="254729"/>
                    <a:pt x="923454" y="244728"/>
                  </a:cubicBezTo>
                  <a:cubicBezTo>
                    <a:pt x="929028" y="231723"/>
                    <a:pt x="938985" y="173550"/>
                    <a:pt x="941561" y="163246"/>
                  </a:cubicBezTo>
                  <a:cubicBezTo>
                    <a:pt x="950054" y="129274"/>
                    <a:pt x="953174" y="136148"/>
                    <a:pt x="968721" y="99872"/>
                  </a:cubicBezTo>
                  <a:cubicBezTo>
                    <a:pt x="979766" y="74101"/>
                    <a:pt x="974135" y="67298"/>
                    <a:pt x="995882" y="45551"/>
                  </a:cubicBezTo>
                  <a:cubicBezTo>
                    <a:pt x="1003576" y="37857"/>
                    <a:pt x="1013989" y="33480"/>
                    <a:pt x="1023042" y="27444"/>
                  </a:cubicBezTo>
                  <a:cubicBezTo>
                    <a:pt x="1044497" y="-4738"/>
                    <a:pt x="1030268" y="284"/>
                    <a:pt x="1059256" y="284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72848E-08D5-A44C-BCEA-4F0BDD11E9A2}"/>
                </a:ext>
              </a:extLst>
            </p:cNvPr>
            <p:cNvSpPr/>
            <p:nvPr/>
          </p:nvSpPr>
          <p:spPr>
            <a:xfrm>
              <a:off x="9153053" y="4074059"/>
              <a:ext cx="2145672" cy="1195794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FEE3F1-85CB-934B-A630-9F9668334D1C}"/>
                </a:ext>
              </a:extLst>
            </p:cNvPr>
            <p:cNvSpPr/>
            <p:nvPr/>
          </p:nvSpPr>
          <p:spPr>
            <a:xfrm>
              <a:off x="8709434" y="4155541"/>
              <a:ext cx="2544023" cy="1418306"/>
            </a:xfrm>
            <a:custGeom>
              <a:avLst/>
              <a:gdLst>
                <a:gd name="connsiteX0" fmla="*/ 0 w 2544023"/>
                <a:gd name="connsiteY0" fmla="*/ 1394233 h 1418306"/>
                <a:gd name="connsiteX1" fmla="*/ 841972 w 2544023"/>
                <a:gd name="connsiteY1" fmla="*/ 1394233 h 1418306"/>
                <a:gd name="connsiteX2" fmla="*/ 932507 w 2544023"/>
                <a:gd name="connsiteY2" fmla="*/ 1385180 h 1418306"/>
                <a:gd name="connsiteX3" fmla="*/ 1059255 w 2544023"/>
                <a:gd name="connsiteY3" fmla="*/ 1367073 h 1418306"/>
                <a:gd name="connsiteX4" fmla="*/ 1158843 w 2544023"/>
                <a:gd name="connsiteY4" fmla="*/ 1348966 h 1418306"/>
                <a:gd name="connsiteX5" fmla="*/ 1186004 w 2544023"/>
                <a:gd name="connsiteY5" fmla="*/ 1339912 h 1418306"/>
                <a:gd name="connsiteX6" fmla="*/ 1231271 w 2544023"/>
                <a:gd name="connsiteY6" fmla="*/ 1330859 h 1418306"/>
                <a:gd name="connsiteX7" fmla="*/ 1267485 w 2544023"/>
                <a:gd name="connsiteY7" fmla="*/ 1321806 h 1418306"/>
                <a:gd name="connsiteX8" fmla="*/ 1312752 w 2544023"/>
                <a:gd name="connsiteY8" fmla="*/ 1312752 h 1418306"/>
                <a:gd name="connsiteX9" fmla="*/ 1348966 w 2544023"/>
                <a:gd name="connsiteY9" fmla="*/ 1303699 h 1418306"/>
                <a:gd name="connsiteX10" fmla="*/ 1430447 w 2544023"/>
                <a:gd name="connsiteY10" fmla="*/ 1285592 h 1418306"/>
                <a:gd name="connsiteX11" fmla="*/ 1484768 w 2544023"/>
                <a:gd name="connsiteY11" fmla="*/ 1267485 h 1418306"/>
                <a:gd name="connsiteX12" fmla="*/ 1548142 w 2544023"/>
                <a:gd name="connsiteY12" fmla="*/ 1240324 h 1418306"/>
                <a:gd name="connsiteX13" fmla="*/ 1575303 w 2544023"/>
                <a:gd name="connsiteY13" fmla="*/ 1222217 h 1418306"/>
                <a:gd name="connsiteX14" fmla="*/ 1602463 w 2544023"/>
                <a:gd name="connsiteY14" fmla="*/ 1213164 h 1418306"/>
                <a:gd name="connsiteX15" fmla="*/ 1702051 w 2544023"/>
                <a:gd name="connsiteY15" fmla="*/ 1158843 h 1418306"/>
                <a:gd name="connsiteX16" fmla="*/ 1738265 w 2544023"/>
                <a:gd name="connsiteY16" fmla="*/ 1140736 h 1418306"/>
                <a:gd name="connsiteX17" fmla="*/ 1828800 w 2544023"/>
                <a:gd name="connsiteY17" fmla="*/ 1077362 h 1418306"/>
                <a:gd name="connsiteX18" fmla="*/ 1855960 w 2544023"/>
                <a:gd name="connsiteY18" fmla="*/ 1059255 h 1418306"/>
                <a:gd name="connsiteX19" fmla="*/ 1937441 w 2544023"/>
                <a:gd name="connsiteY19" fmla="*/ 995881 h 1418306"/>
                <a:gd name="connsiteX20" fmla="*/ 1973655 w 2544023"/>
                <a:gd name="connsiteY20" fmla="*/ 977774 h 1418306"/>
                <a:gd name="connsiteX21" fmla="*/ 2000816 w 2544023"/>
                <a:gd name="connsiteY21" fmla="*/ 950613 h 1418306"/>
                <a:gd name="connsiteX22" fmla="*/ 2055136 w 2544023"/>
                <a:gd name="connsiteY22" fmla="*/ 914400 h 1418306"/>
                <a:gd name="connsiteX23" fmla="*/ 2109457 w 2544023"/>
                <a:gd name="connsiteY23" fmla="*/ 878186 h 1418306"/>
                <a:gd name="connsiteX24" fmla="*/ 2136617 w 2544023"/>
                <a:gd name="connsiteY24" fmla="*/ 860079 h 1418306"/>
                <a:gd name="connsiteX25" fmla="*/ 2163778 w 2544023"/>
                <a:gd name="connsiteY25" fmla="*/ 841972 h 1418306"/>
                <a:gd name="connsiteX26" fmla="*/ 2227152 w 2544023"/>
                <a:gd name="connsiteY26" fmla="*/ 778598 h 1418306"/>
                <a:gd name="connsiteX27" fmla="*/ 2245259 w 2544023"/>
                <a:gd name="connsiteY27" fmla="*/ 751437 h 1418306"/>
                <a:gd name="connsiteX28" fmla="*/ 2272419 w 2544023"/>
                <a:gd name="connsiteY28" fmla="*/ 724277 h 1418306"/>
                <a:gd name="connsiteX29" fmla="*/ 2317687 w 2544023"/>
                <a:gd name="connsiteY29" fmla="*/ 642796 h 1418306"/>
                <a:gd name="connsiteX30" fmla="*/ 2353901 w 2544023"/>
                <a:gd name="connsiteY30" fmla="*/ 588475 h 1418306"/>
                <a:gd name="connsiteX31" fmla="*/ 2372008 w 2544023"/>
                <a:gd name="connsiteY31" fmla="*/ 561314 h 1418306"/>
                <a:gd name="connsiteX32" fmla="*/ 2390115 w 2544023"/>
                <a:gd name="connsiteY32" fmla="*/ 506994 h 1418306"/>
                <a:gd name="connsiteX33" fmla="*/ 2426328 w 2544023"/>
                <a:gd name="connsiteY33" fmla="*/ 452673 h 1418306"/>
                <a:gd name="connsiteX34" fmla="*/ 2462542 w 2544023"/>
                <a:gd name="connsiteY34" fmla="*/ 362138 h 1418306"/>
                <a:gd name="connsiteX35" fmla="*/ 2471596 w 2544023"/>
                <a:gd name="connsiteY35" fmla="*/ 334978 h 1418306"/>
                <a:gd name="connsiteX36" fmla="*/ 2489703 w 2544023"/>
                <a:gd name="connsiteY36" fmla="*/ 262550 h 1418306"/>
                <a:gd name="connsiteX37" fmla="*/ 2507810 w 2544023"/>
                <a:gd name="connsiteY37" fmla="*/ 235390 h 1418306"/>
                <a:gd name="connsiteX38" fmla="*/ 2534970 w 2544023"/>
                <a:gd name="connsiteY38" fmla="*/ 144855 h 1418306"/>
                <a:gd name="connsiteX39" fmla="*/ 2544023 w 2544023"/>
                <a:gd name="connsiteY39" fmla="*/ 117695 h 1418306"/>
                <a:gd name="connsiteX40" fmla="*/ 2544023 w 2544023"/>
                <a:gd name="connsiteY40" fmla="*/ 0 h 1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44023" h="1418306">
                  <a:moveTo>
                    <a:pt x="0" y="1394233"/>
                  </a:moveTo>
                  <a:cubicBezTo>
                    <a:pt x="316617" y="1439467"/>
                    <a:pt x="87017" y="1409961"/>
                    <a:pt x="841972" y="1394233"/>
                  </a:cubicBezTo>
                  <a:cubicBezTo>
                    <a:pt x="872294" y="1393601"/>
                    <a:pt x="902364" y="1388529"/>
                    <a:pt x="932507" y="1385180"/>
                  </a:cubicBezTo>
                  <a:cubicBezTo>
                    <a:pt x="1000471" y="1377628"/>
                    <a:pt x="998045" y="1377274"/>
                    <a:pt x="1059255" y="1367073"/>
                  </a:cubicBezTo>
                  <a:cubicBezTo>
                    <a:pt x="1121544" y="1346309"/>
                    <a:pt x="1046234" y="1369440"/>
                    <a:pt x="1158843" y="1348966"/>
                  </a:cubicBezTo>
                  <a:cubicBezTo>
                    <a:pt x="1168232" y="1347259"/>
                    <a:pt x="1176746" y="1342227"/>
                    <a:pt x="1186004" y="1339912"/>
                  </a:cubicBezTo>
                  <a:cubicBezTo>
                    <a:pt x="1200932" y="1336180"/>
                    <a:pt x="1216250" y="1334197"/>
                    <a:pt x="1231271" y="1330859"/>
                  </a:cubicBezTo>
                  <a:cubicBezTo>
                    <a:pt x="1243418" y="1328160"/>
                    <a:pt x="1255338" y="1324505"/>
                    <a:pt x="1267485" y="1321806"/>
                  </a:cubicBezTo>
                  <a:cubicBezTo>
                    <a:pt x="1282506" y="1318468"/>
                    <a:pt x="1297731" y="1316090"/>
                    <a:pt x="1312752" y="1312752"/>
                  </a:cubicBezTo>
                  <a:cubicBezTo>
                    <a:pt x="1324899" y="1310053"/>
                    <a:pt x="1336819" y="1306398"/>
                    <a:pt x="1348966" y="1303699"/>
                  </a:cubicBezTo>
                  <a:cubicBezTo>
                    <a:pt x="1382177" y="1296319"/>
                    <a:pt x="1398919" y="1295050"/>
                    <a:pt x="1430447" y="1285592"/>
                  </a:cubicBezTo>
                  <a:cubicBezTo>
                    <a:pt x="1448729" y="1280108"/>
                    <a:pt x="1484768" y="1267485"/>
                    <a:pt x="1484768" y="1267485"/>
                  </a:cubicBezTo>
                  <a:cubicBezTo>
                    <a:pt x="1552952" y="1222028"/>
                    <a:pt x="1466298" y="1275401"/>
                    <a:pt x="1548142" y="1240324"/>
                  </a:cubicBezTo>
                  <a:cubicBezTo>
                    <a:pt x="1558143" y="1236038"/>
                    <a:pt x="1565571" y="1227083"/>
                    <a:pt x="1575303" y="1222217"/>
                  </a:cubicBezTo>
                  <a:cubicBezTo>
                    <a:pt x="1583839" y="1217949"/>
                    <a:pt x="1593410" y="1216182"/>
                    <a:pt x="1602463" y="1213164"/>
                  </a:cubicBezTo>
                  <a:cubicBezTo>
                    <a:pt x="1652082" y="1180084"/>
                    <a:pt x="1619891" y="1199923"/>
                    <a:pt x="1702051" y="1158843"/>
                  </a:cubicBezTo>
                  <a:cubicBezTo>
                    <a:pt x="1714122" y="1152807"/>
                    <a:pt x="1727036" y="1148222"/>
                    <a:pt x="1738265" y="1140736"/>
                  </a:cubicBezTo>
                  <a:cubicBezTo>
                    <a:pt x="1863128" y="1057494"/>
                    <a:pt x="1734970" y="1144383"/>
                    <a:pt x="1828800" y="1077362"/>
                  </a:cubicBezTo>
                  <a:cubicBezTo>
                    <a:pt x="1837654" y="1071038"/>
                    <a:pt x="1847255" y="1065784"/>
                    <a:pt x="1855960" y="1059255"/>
                  </a:cubicBezTo>
                  <a:cubicBezTo>
                    <a:pt x="1883487" y="1038610"/>
                    <a:pt x="1906665" y="1011269"/>
                    <a:pt x="1937441" y="995881"/>
                  </a:cubicBezTo>
                  <a:cubicBezTo>
                    <a:pt x="1949512" y="989845"/>
                    <a:pt x="1962673" y="985619"/>
                    <a:pt x="1973655" y="977774"/>
                  </a:cubicBezTo>
                  <a:cubicBezTo>
                    <a:pt x="1984074" y="970332"/>
                    <a:pt x="1990709" y="958474"/>
                    <a:pt x="2000816" y="950613"/>
                  </a:cubicBezTo>
                  <a:cubicBezTo>
                    <a:pt x="2017993" y="937253"/>
                    <a:pt x="2037029" y="926471"/>
                    <a:pt x="2055136" y="914400"/>
                  </a:cubicBezTo>
                  <a:lnTo>
                    <a:pt x="2109457" y="878186"/>
                  </a:lnTo>
                  <a:lnTo>
                    <a:pt x="2136617" y="860079"/>
                  </a:lnTo>
                  <a:cubicBezTo>
                    <a:pt x="2145671" y="854043"/>
                    <a:pt x="2156084" y="849666"/>
                    <a:pt x="2163778" y="841972"/>
                  </a:cubicBezTo>
                  <a:cubicBezTo>
                    <a:pt x="2184903" y="820847"/>
                    <a:pt x="2210581" y="803455"/>
                    <a:pt x="2227152" y="778598"/>
                  </a:cubicBezTo>
                  <a:cubicBezTo>
                    <a:pt x="2233188" y="769544"/>
                    <a:pt x="2238293" y="759796"/>
                    <a:pt x="2245259" y="751437"/>
                  </a:cubicBezTo>
                  <a:cubicBezTo>
                    <a:pt x="2253455" y="741601"/>
                    <a:pt x="2264559" y="734383"/>
                    <a:pt x="2272419" y="724277"/>
                  </a:cubicBezTo>
                  <a:cubicBezTo>
                    <a:pt x="2381417" y="584136"/>
                    <a:pt x="2272155" y="724753"/>
                    <a:pt x="2317687" y="642796"/>
                  </a:cubicBezTo>
                  <a:cubicBezTo>
                    <a:pt x="2328256" y="623773"/>
                    <a:pt x="2341830" y="606582"/>
                    <a:pt x="2353901" y="588475"/>
                  </a:cubicBezTo>
                  <a:cubicBezTo>
                    <a:pt x="2359937" y="579421"/>
                    <a:pt x="2368567" y="571637"/>
                    <a:pt x="2372008" y="561314"/>
                  </a:cubicBezTo>
                  <a:cubicBezTo>
                    <a:pt x="2378044" y="543207"/>
                    <a:pt x="2381579" y="524065"/>
                    <a:pt x="2390115" y="506994"/>
                  </a:cubicBezTo>
                  <a:cubicBezTo>
                    <a:pt x="2399847" y="487530"/>
                    <a:pt x="2419446" y="473318"/>
                    <a:pt x="2426328" y="452673"/>
                  </a:cubicBezTo>
                  <a:cubicBezTo>
                    <a:pt x="2467537" y="329046"/>
                    <a:pt x="2422582" y="455376"/>
                    <a:pt x="2462542" y="362138"/>
                  </a:cubicBezTo>
                  <a:cubicBezTo>
                    <a:pt x="2466301" y="353367"/>
                    <a:pt x="2469085" y="344185"/>
                    <a:pt x="2471596" y="334978"/>
                  </a:cubicBezTo>
                  <a:cubicBezTo>
                    <a:pt x="2478144" y="310969"/>
                    <a:pt x="2475899" y="283256"/>
                    <a:pt x="2489703" y="262550"/>
                  </a:cubicBezTo>
                  <a:lnTo>
                    <a:pt x="2507810" y="235390"/>
                  </a:lnTo>
                  <a:cubicBezTo>
                    <a:pt x="2521492" y="180657"/>
                    <a:pt x="2512927" y="210984"/>
                    <a:pt x="2534970" y="144855"/>
                  </a:cubicBezTo>
                  <a:cubicBezTo>
                    <a:pt x="2537988" y="135802"/>
                    <a:pt x="2544023" y="127238"/>
                    <a:pt x="2544023" y="117695"/>
                  </a:cubicBezTo>
                  <a:lnTo>
                    <a:pt x="2544023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EAECC9A-DFE9-754C-A9E1-449CB14E12F1}"/>
                </a:ext>
              </a:extLst>
            </p:cNvPr>
            <p:cNvSpPr/>
            <p:nvPr/>
          </p:nvSpPr>
          <p:spPr>
            <a:xfrm flipV="1">
              <a:off x="8827130" y="3054351"/>
              <a:ext cx="2480647" cy="1010653"/>
            </a:xfrm>
            <a:custGeom>
              <a:avLst/>
              <a:gdLst>
                <a:gd name="connsiteX0" fmla="*/ 0 w 2145672"/>
                <a:gd name="connsiteY0" fmla="*/ 1176951 h 1195794"/>
                <a:gd name="connsiteX1" fmla="*/ 425513 w 2145672"/>
                <a:gd name="connsiteY1" fmla="*/ 1195058 h 1195794"/>
                <a:gd name="connsiteX2" fmla="*/ 986828 w 2145672"/>
                <a:gd name="connsiteY2" fmla="*/ 1186004 h 1195794"/>
                <a:gd name="connsiteX3" fmla="*/ 1041149 w 2145672"/>
                <a:gd name="connsiteY3" fmla="*/ 1176951 h 1195794"/>
                <a:gd name="connsiteX4" fmla="*/ 1167897 w 2145672"/>
                <a:gd name="connsiteY4" fmla="*/ 1158844 h 1195794"/>
                <a:gd name="connsiteX5" fmla="*/ 1222218 w 2145672"/>
                <a:gd name="connsiteY5" fmla="*/ 1140737 h 1195794"/>
                <a:gd name="connsiteX6" fmla="*/ 1249379 w 2145672"/>
                <a:gd name="connsiteY6" fmla="*/ 1131684 h 1195794"/>
                <a:gd name="connsiteX7" fmla="*/ 1294646 w 2145672"/>
                <a:gd name="connsiteY7" fmla="*/ 1122630 h 1195794"/>
                <a:gd name="connsiteX8" fmla="*/ 1394234 w 2145672"/>
                <a:gd name="connsiteY8" fmla="*/ 1086416 h 1195794"/>
                <a:gd name="connsiteX9" fmla="*/ 1430448 w 2145672"/>
                <a:gd name="connsiteY9" fmla="*/ 1068309 h 1195794"/>
                <a:gd name="connsiteX10" fmla="*/ 1484769 w 2145672"/>
                <a:gd name="connsiteY10" fmla="*/ 1032095 h 1195794"/>
                <a:gd name="connsiteX11" fmla="*/ 1511929 w 2145672"/>
                <a:gd name="connsiteY11" fmla="*/ 1023042 h 1195794"/>
                <a:gd name="connsiteX12" fmla="*/ 1566250 w 2145672"/>
                <a:gd name="connsiteY12" fmla="*/ 977775 h 1195794"/>
                <a:gd name="connsiteX13" fmla="*/ 1593410 w 2145672"/>
                <a:gd name="connsiteY13" fmla="*/ 959668 h 1195794"/>
                <a:gd name="connsiteX14" fmla="*/ 1629624 w 2145672"/>
                <a:gd name="connsiteY14" fmla="*/ 923454 h 1195794"/>
                <a:gd name="connsiteX15" fmla="*/ 1674892 w 2145672"/>
                <a:gd name="connsiteY15" fmla="*/ 896293 h 1195794"/>
                <a:gd name="connsiteX16" fmla="*/ 1738266 w 2145672"/>
                <a:gd name="connsiteY16" fmla="*/ 841973 h 1195794"/>
                <a:gd name="connsiteX17" fmla="*/ 1765426 w 2145672"/>
                <a:gd name="connsiteY17" fmla="*/ 823866 h 1195794"/>
                <a:gd name="connsiteX18" fmla="*/ 1819747 w 2145672"/>
                <a:gd name="connsiteY18" fmla="*/ 769545 h 1195794"/>
                <a:gd name="connsiteX19" fmla="*/ 1837854 w 2145672"/>
                <a:gd name="connsiteY19" fmla="*/ 733331 h 1195794"/>
                <a:gd name="connsiteX20" fmla="*/ 1855961 w 2145672"/>
                <a:gd name="connsiteY20" fmla="*/ 706171 h 1195794"/>
                <a:gd name="connsiteX21" fmla="*/ 1919335 w 2145672"/>
                <a:gd name="connsiteY21" fmla="*/ 624690 h 1195794"/>
                <a:gd name="connsiteX22" fmla="*/ 1964602 w 2145672"/>
                <a:gd name="connsiteY22" fmla="*/ 552262 h 1195794"/>
                <a:gd name="connsiteX23" fmla="*/ 2009870 w 2145672"/>
                <a:gd name="connsiteY23" fmla="*/ 479834 h 1195794"/>
                <a:gd name="connsiteX24" fmla="*/ 2091351 w 2145672"/>
                <a:gd name="connsiteY24" fmla="*/ 217284 h 1195794"/>
                <a:gd name="connsiteX25" fmla="*/ 2100404 w 2145672"/>
                <a:gd name="connsiteY25" fmla="*/ 190123 h 1195794"/>
                <a:gd name="connsiteX26" fmla="*/ 2127565 w 2145672"/>
                <a:gd name="connsiteY26" fmla="*/ 108642 h 1195794"/>
                <a:gd name="connsiteX27" fmla="*/ 2136618 w 2145672"/>
                <a:gd name="connsiteY27" fmla="*/ 81482 h 1195794"/>
                <a:gd name="connsiteX28" fmla="*/ 2145672 w 2145672"/>
                <a:gd name="connsiteY28" fmla="*/ 54321 h 1195794"/>
                <a:gd name="connsiteX29" fmla="*/ 2145672 w 2145672"/>
                <a:gd name="connsiteY29" fmla="*/ 0 h 11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5672" h="1195794">
                  <a:moveTo>
                    <a:pt x="0" y="1176951"/>
                  </a:moveTo>
                  <a:cubicBezTo>
                    <a:pt x="171051" y="1201385"/>
                    <a:pt x="109158" y="1195058"/>
                    <a:pt x="425513" y="1195058"/>
                  </a:cubicBezTo>
                  <a:cubicBezTo>
                    <a:pt x="612642" y="1195058"/>
                    <a:pt x="799723" y="1189022"/>
                    <a:pt x="986828" y="1186004"/>
                  </a:cubicBezTo>
                  <a:lnTo>
                    <a:pt x="1041149" y="1176951"/>
                  </a:lnTo>
                  <a:lnTo>
                    <a:pt x="1167897" y="1158844"/>
                  </a:lnTo>
                  <a:lnTo>
                    <a:pt x="1222218" y="1140737"/>
                  </a:lnTo>
                  <a:cubicBezTo>
                    <a:pt x="1231272" y="1137719"/>
                    <a:pt x="1240021" y="1133556"/>
                    <a:pt x="1249379" y="1131684"/>
                  </a:cubicBezTo>
                  <a:lnTo>
                    <a:pt x="1294646" y="1122630"/>
                  </a:lnTo>
                  <a:cubicBezTo>
                    <a:pt x="1431270" y="1054319"/>
                    <a:pt x="1277018" y="1125489"/>
                    <a:pt x="1394234" y="1086416"/>
                  </a:cubicBezTo>
                  <a:cubicBezTo>
                    <a:pt x="1407038" y="1082148"/>
                    <a:pt x="1418875" y="1075253"/>
                    <a:pt x="1430448" y="1068309"/>
                  </a:cubicBezTo>
                  <a:cubicBezTo>
                    <a:pt x="1449109" y="1057113"/>
                    <a:pt x="1464124" y="1038976"/>
                    <a:pt x="1484769" y="1032095"/>
                  </a:cubicBezTo>
                  <a:lnTo>
                    <a:pt x="1511929" y="1023042"/>
                  </a:lnTo>
                  <a:cubicBezTo>
                    <a:pt x="1579360" y="978089"/>
                    <a:pt x="1496547" y="1035861"/>
                    <a:pt x="1566250" y="977775"/>
                  </a:cubicBezTo>
                  <a:cubicBezTo>
                    <a:pt x="1574609" y="970809"/>
                    <a:pt x="1585149" y="966749"/>
                    <a:pt x="1593410" y="959668"/>
                  </a:cubicBezTo>
                  <a:cubicBezTo>
                    <a:pt x="1606372" y="948558"/>
                    <a:pt x="1616149" y="933935"/>
                    <a:pt x="1629624" y="923454"/>
                  </a:cubicBezTo>
                  <a:cubicBezTo>
                    <a:pt x="1643514" y="912650"/>
                    <a:pt x="1660250" y="906054"/>
                    <a:pt x="1674892" y="896293"/>
                  </a:cubicBezTo>
                  <a:cubicBezTo>
                    <a:pt x="1742696" y="851090"/>
                    <a:pt x="1682320" y="888594"/>
                    <a:pt x="1738266" y="841973"/>
                  </a:cubicBezTo>
                  <a:cubicBezTo>
                    <a:pt x="1746625" y="835007"/>
                    <a:pt x="1756373" y="829902"/>
                    <a:pt x="1765426" y="823866"/>
                  </a:cubicBezTo>
                  <a:cubicBezTo>
                    <a:pt x="1832389" y="723420"/>
                    <a:pt x="1718685" y="887450"/>
                    <a:pt x="1819747" y="769545"/>
                  </a:cubicBezTo>
                  <a:cubicBezTo>
                    <a:pt x="1828530" y="759298"/>
                    <a:pt x="1831158" y="745049"/>
                    <a:pt x="1837854" y="733331"/>
                  </a:cubicBezTo>
                  <a:cubicBezTo>
                    <a:pt x="1843252" y="723884"/>
                    <a:pt x="1849432" y="714876"/>
                    <a:pt x="1855961" y="706171"/>
                  </a:cubicBezTo>
                  <a:cubicBezTo>
                    <a:pt x="1876606" y="678644"/>
                    <a:pt x="1901099" y="653868"/>
                    <a:pt x="1919335" y="624690"/>
                  </a:cubicBezTo>
                  <a:cubicBezTo>
                    <a:pt x="1934424" y="600547"/>
                    <a:pt x="1947520" y="575038"/>
                    <a:pt x="1964602" y="552262"/>
                  </a:cubicBezTo>
                  <a:cubicBezTo>
                    <a:pt x="1983188" y="527482"/>
                    <a:pt x="1999928" y="509661"/>
                    <a:pt x="2009870" y="479834"/>
                  </a:cubicBezTo>
                  <a:cubicBezTo>
                    <a:pt x="2038847" y="392902"/>
                    <a:pt x="2064019" y="304747"/>
                    <a:pt x="2091351" y="217284"/>
                  </a:cubicBezTo>
                  <a:cubicBezTo>
                    <a:pt x="2094198" y="208175"/>
                    <a:pt x="2097386" y="199177"/>
                    <a:pt x="2100404" y="190123"/>
                  </a:cubicBezTo>
                  <a:lnTo>
                    <a:pt x="2127565" y="108642"/>
                  </a:lnTo>
                  <a:lnTo>
                    <a:pt x="2136618" y="81482"/>
                  </a:lnTo>
                  <a:cubicBezTo>
                    <a:pt x="2139636" y="72428"/>
                    <a:pt x="2145672" y="63864"/>
                    <a:pt x="2145672" y="54321"/>
                  </a:cubicBezTo>
                  <a:lnTo>
                    <a:pt x="2145672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021619-D5F3-054A-8085-262127BF9280}"/>
              </a:ext>
            </a:extLst>
          </p:cNvPr>
          <p:cNvSpPr/>
          <p:nvPr/>
        </p:nvSpPr>
        <p:spPr>
          <a:xfrm>
            <a:off x="5636543" y="2099733"/>
            <a:ext cx="493505" cy="2260601"/>
          </a:xfrm>
          <a:custGeom>
            <a:avLst/>
            <a:gdLst>
              <a:gd name="connsiteX0" fmla="*/ 644710 w 658006"/>
              <a:gd name="connsiteY0" fmla="*/ 0 h 3014134"/>
              <a:gd name="connsiteX1" fmla="*/ 520532 w 658006"/>
              <a:gd name="connsiteY1" fmla="*/ 90312 h 3014134"/>
              <a:gd name="connsiteX2" fmla="*/ 464088 w 658006"/>
              <a:gd name="connsiteY2" fmla="*/ 146756 h 3014134"/>
              <a:gd name="connsiteX3" fmla="*/ 441510 w 658006"/>
              <a:gd name="connsiteY3" fmla="*/ 191912 h 3014134"/>
              <a:gd name="connsiteX4" fmla="*/ 362488 w 658006"/>
              <a:gd name="connsiteY4" fmla="*/ 293512 h 3014134"/>
              <a:gd name="connsiteX5" fmla="*/ 317332 w 658006"/>
              <a:gd name="connsiteY5" fmla="*/ 383823 h 3014134"/>
              <a:gd name="connsiteX6" fmla="*/ 294755 w 658006"/>
              <a:gd name="connsiteY6" fmla="*/ 417689 h 3014134"/>
              <a:gd name="connsiteX7" fmla="*/ 272177 w 658006"/>
              <a:gd name="connsiteY7" fmla="*/ 474134 h 3014134"/>
              <a:gd name="connsiteX8" fmla="*/ 249599 w 658006"/>
              <a:gd name="connsiteY8" fmla="*/ 519289 h 3014134"/>
              <a:gd name="connsiteX9" fmla="*/ 227021 w 658006"/>
              <a:gd name="connsiteY9" fmla="*/ 575734 h 3014134"/>
              <a:gd name="connsiteX10" fmla="*/ 193155 w 658006"/>
              <a:gd name="connsiteY10" fmla="*/ 632178 h 3014134"/>
              <a:gd name="connsiteX11" fmla="*/ 181866 w 658006"/>
              <a:gd name="connsiteY11" fmla="*/ 688623 h 3014134"/>
              <a:gd name="connsiteX12" fmla="*/ 136710 w 658006"/>
              <a:gd name="connsiteY12" fmla="*/ 812800 h 3014134"/>
              <a:gd name="connsiteX13" fmla="*/ 125421 w 658006"/>
              <a:gd name="connsiteY13" fmla="*/ 869245 h 3014134"/>
              <a:gd name="connsiteX14" fmla="*/ 102844 w 658006"/>
              <a:gd name="connsiteY14" fmla="*/ 925689 h 3014134"/>
              <a:gd name="connsiteX15" fmla="*/ 68977 w 658006"/>
              <a:gd name="connsiteY15" fmla="*/ 1095023 h 3014134"/>
              <a:gd name="connsiteX16" fmla="*/ 57688 w 658006"/>
              <a:gd name="connsiteY16" fmla="*/ 1151467 h 3014134"/>
              <a:gd name="connsiteX17" fmla="*/ 35110 w 658006"/>
              <a:gd name="connsiteY17" fmla="*/ 1241778 h 3014134"/>
              <a:gd name="connsiteX18" fmla="*/ 12532 w 658006"/>
              <a:gd name="connsiteY18" fmla="*/ 1422400 h 3014134"/>
              <a:gd name="connsiteX19" fmla="*/ 1244 w 658006"/>
              <a:gd name="connsiteY19" fmla="*/ 1591734 h 3014134"/>
              <a:gd name="connsiteX20" fmla="*/ 23821 w 658006"/>
              <a:gd name="connsiteY20" fmla="*/ 2054578 h 3014134"/>
              <a:gd name="connsiteX21" fmla="*/ 35110 w 658006"/>
              <a:gd name="connsiteY21" fmla="*/ 2088445 h 3014134"/>
              <a:gd name="connsiteX22" fmla="*/ 57688 w 658006"/>
              <a:gd name="connsiteY22" fmla="*/ 2178756 h 3014134"/>
              <a:gd name="connsiteX23" fmla="*/ 68977 w 658006"/>
              <a:gd name="connsiteY23" fmla="*/ 2223912 h 3014134"/>
              <a:gd name="connsiteX24" fmla="*/ 91555 w 658006"/>
              <a:gd name="connsiteY24" fmla="*/ 2269067 h 3014134"/>
              <a:gd name="connsiteX25" fmla="*/ 114132 w 658006"/>
              <a:gd name="connsiteY25" fmla="*/ 2370667 h 3014134"/>
              <a:gd name="connsiteX26" fmla="*/ 136710 w 658006"/>
              <a:gd name="connsiteY26" fmla="*/ 2438400 h 3014134"/>
              <a:gd name="connsiteX27" fmla="*/ 147999 w 658006"/>
              <a:gd name="connsiteY27" fmla="*/ 2483556 h 3014134"/>
              <a:gd name="connsiteX28" fmla="*/ 193155 w 658006"/>
              <a:gd name="connsiteY28" fmla="*/ 2551289 h 3014134"/>
              <a:gd name="connsiteX29" fmla="*/ 249599 w 658006"/>
              <a:gd name="connsiteY29" fmla="*/ 2641600 h 3014134"/>
              <a:gd name="connsiteX30" fmla="*/ 272177 w 658006"/>
              <a:gd name="connsiteY30" fmla="*/ 2675467 h 3014134"/>
              <a:gd name="connsiteX31" fmla="*/ 306044 w 658006"/>
              <a:gd name="connsiteY31" fmla="*/ 2709334 h 3014134"/>
              <a:gd name="connsiteX32" fmla="*/ 328621 w 658006"/>
              <a:gd name="connsiteY32" fmla="*/ 2743200 h 3014134"/>
              <a:gd name="connsiteX33" fmla="*/ 362488 w 658006"/>
              <a:gd name="connsiteY33" fmla="*/ 2777067 h 3014134"/>
              <a:gd name="connsiteX34" fmla="*/ 385066 w 658006"/>
              <a:gd name="connsiteY34" fmla="*/ 2810934 h 3014134"/>
              <a:gd name="connsiteX35" fmla="*/ 418932 w 658006"/>
              <a:gd name="connsiteY35" fmla="*/ 2833512 h 3014134"/>
              <a:gd name="connsiteX36" fmla="*/ 486666 w 658006"/>
              <a:gd name="connsiteY36" fmla="*/ 2901245 h 3014134"/>
              <a:gd name="connsiteX37" fmla="*/ 520532 w 658006"/>
              <a:gd name="connsiteY37" fmla="*/ 2912534 h 3014134"/>
              <a:gd name="connsiteX38" fmla="*/ 588266 w 658006"/>
              <a:gd name="connsiteY38" fmla="*/ 2957689 h 3014134"/>
              <a:gd name="connsiteX39" fmla="*/ 655999 w 658006"/>
              <a:gd name="connsiteY39" fmla="*/ 2991556 h 3014134"/>
              <a:gd name="connsiteX40" fmla="*/ 655999 w 658006"/>
              <a:gd name="connsiteY40" fmla="*/ 3014134 h 30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8006" h="3014134">
                <a:moveTo>
                  <a:pt x="644710" y="0"/>
                </a:moveTo>
                <a:cubicBezTo>
                  <a:pt x="603317" y="30104"/>
                  <a:pt x="548922" y="47726"/>
                  <a:pt x="520532" y="90312"/>
                </a:cubicBezTo>
                <a:cubicBezTo>
                  <a:pt x="490429" y="135467"/>
                  <a:pt x="509244" y="116652"/>
                  <a:pt x="464088" y="146756"/>
                </a:cubicBezTo>
                <a:cubicBezTo>
                  <a:pt x="456562" y="161808"/>
                  <a:pt x="451089" y="178076"/>
                  <a:pt x="441510" y="191912"/>
                </a:cubicBezTo>
                <a:cubicBezTo>
                  <a:pt x="417088" y="227188"/>
                  <a:pt x="381676" y="255137"/>
                  <a:pt x="362488" y="293512"/>
                </a:cubicBezTo>
                <a:cubicBezTo>
                  <a:pt x="347436" y="323616"/>
                  <a:pt x="336001" y="355819"/>
                  <a:pt x="317332" y="383823"/>
                </a:cubicBezTo>
                <a:cubicBezTo>
                  <a:pt x="309806" y="395112"/>
                  <a:pt x="300822" y="405554"/>
                  <a:pt x="294755" y="417689"/>
                </a:cubicBezTo>
                <a:cubicBezTo>
                  <a:pt x="285693" y="435814"/>
                  <a:pt x="280407" y="455616"/>
                  <a:pt x="272177" y="474134"/>
                </a:cubicBezTo>
                <a:cubicBezTo>
                  <a:pt x="265342" y="489512"/>
                  <a:pt x="256434" y="503911"/>
                  <a:pt x="249599" y="519289"/>
                </a:cubicBezTo>
                <a:cubicBezTo>
                  <a:pt x="241369" y="537807"/>
                  <a:pt x="236083" y="557609"/>
                  <a:pt x="227021" y="575734"/>
                </a:cubicBezTo>
                <a:cubicBezTo>
                  <a:pt x="217209" y="595359"/>
                  <a:pt x="204444" y="613363"/>
                  <a:pt x="193155" y="632178"/>
                </a:cubicBezTo>
                <a:cubicBezTo>
                  <a:pt x="189392" y="650993"/>
                  <a:pt x="187380" y="670245"/>
                  <a:pt x="181866" y="688623"/>
                </a:cubicBezTo>
                <a:cubicBezTo>
                  <a:pt x="121268" y="890614"/>
                  <a:pt x="199967" y="580858"/>
                  <a:pt x="136710" y="812800"/>
                </a:cubicBezTo>
                <a:cubicBezTo>
                  <a:pt x="131661" y="831312"/>
                  <a:pt x="130934" y="850867"/>
                  <a:pt x="125421" y="869245"/>
                </a:cubicBezTo>
                <a:cubicBezTo>
                  <a:pt x="119598" y="888654"/>
                  <a:pt x="108065" y="906109"/>
                  <a:pt x="102844" y="925689"/>
                </a:cubicBezTo>
                <a:lnTo>
                  <a:pt x="68977" y="1095023"/>
                </a:lnTo>
                <a:cubicBezTo>
                  <a:pt x="65214" y="1113838"/>
                  <a:pt x="62342" y="1132853"/>
                  <a:pt x="57688" y="1151467"/>
                </a:cubicBezTo>
                <a:cubicBezTo>
                  <a:pt x="50162" y="1181571"/>
                  <a:pt x="39498" y="1211060"/>
                  <a:pt x="35110" y="1241778"/>
                </a:cubicBezTo>
                <a:cubicBezTo>
                  <a:pt x="25668" y="1307869"/>
                  <a:pt x="18222" y="1354113"/>
                  <a:pt x="12532" y="1422400"/>
                </a:cubicBezTo>
                <a:cubicBezTo>
                  <a:pt x="7834" y="1478775"/>
                  <a:pt x="5007" y="1535289"/>
                  <a:pt x="1244" y="1591734"/>
                </a:cubicBezTo>
                <a:cubicBezTo>
                  <a:pt x="4708" y="1716447"/>
                  <a:pt x="-12863" y="1907845"/>
                  <a:pt x="23821" y="2054578"/>
                </a:cubicBezTo>
                <a:cubicBezTo>
                  <a:pt x="26707" y="2066122"/>
                  <a:pt x="31979" y="2076965"/>
                  <a:pt x="35110" y="2088445"/>
                </a:cubicBezTo>
                <a:cubicBezTo>
                  <a:pt x="43275" y="2118382"/>
                  <a:pt x="50162" y="2148652"/>
                  <a:pt x="57688" y="2178756"/>
                </a:cubicBezTo>
                <a:cubicBezTo>
                  <a:pt x="61451" y="2193808"/>
                  <a:pt x="62038" y="2210035"/>
                  <a:pt x="68977" y="2223912"/>
                </a:cubicBezTo>
                <a:lnTo>
                  <a:pt x="91555" y="2269067"/>
                </a:lnTo>
                <a:cubicBezTo>
                  <a:pt x="99081" y="2302934"/>
                  <a:pt x="105193" y="2337146"/>
                  <a:pt x="114132" y="2370667"/>
                </a:cubicBezTo>
                <a:cubicBezTo>
                  <a:pt x="120264" y="2393662"/>
                  <a:pt x="130938" y="2415312"/>
                  <a:pt x="136710" y="2438400"/>
                </a:cubicBezTo>
                <a:cubicBezTo>
                  <a:pt x="140473" y="2453452"/>
                  <a:pt x="141060" y="2469679"/>
                  <a:pt x="147999" y="2483556"/>
                </a:cubicBezTo>
                <a:cubicBezTo>
                  <a:pt x="160134" y="2507826"/>
                  <a:pt x="181020" y="2527018"/>
                  <a:pt x="193155" y="2551289"/>
                </a:cubicBezTo>
                <a:cubicBezTo>
                  <a:pt x="228515" y="2622012"/>
                  <a:pt x="200750" y="2573212"/>
                  <a:pt x="249599" y="2641600"/>
                </a:cubicBezTo>
                <a:cubicBezTo>
                  <a:pt x="257485" y="2652640"/>
                  <a:pt x="263491" y="2665044"/>
                  <a:pt x="272177" y="2675467"/>
                </a:cubicBezTo>
                <a:cubicBezTo>
                  <a:pt x="282398" y="2687732"/>
                  <a:pt x="295823" y="2697069"/>
                  <a:pt x="306044" y="2709334"/>
                </a:cubicBezTo>
                <a:cubicBezTo>
                  <a:pt x="314730" y="2719757"/>
                  <a:pt x="319935" y="2732777"/>
                  <a:pt x="328621" y="2743200"/>
                </a:cubicBezTo>
                <a:cubicBezTo>
                  <a:pt x="338842" y="2755465"/>
                  <a:pt x="352267" y="2764802"/>
                  <a:pt x="362488" y="2777067"/>
                </a:cubicBezTo>
                <a:cubicBezTo>
                  <a:pt x="371174" y="2787490"/>
                  <a:pt x="375472" y="2801340"/>
                  <a:pt x="385066" y="2810934"/>
                </a:cubicBezTo>
                <a:cubicBezTo>
                  <a:pt x="394660" y="2820528"/>
                  <a:pt x="408792" y="2824498"/>
                  <a:pt x="418932" y="2833512"/>
                </a:cubicBezTo>
                <a:cubicBezTo>
                  <a:pt x="442797" y="2854725"/>
                  <a:pt x="456375" y="2891148"/>
                  <a:pt x="486666" y="2901245"/>
                </a:cubicBezTo>
                <a:cubicBezTo>
                  <a:pt x="497955" y="2905008"/>
                  <a:pt x="510130" y="2906755"/>
                  <a:pt x="520532" y="2912534"/>
                </a:cubicBezTo>
                <a:cubicBezTo>
                  <a:pt x="544252" y="2925712"/>
                  <a:pt x="562523" y="2949108"/>
                  <a:pt x="588266" y="2957689"/>
                </a:cubicBezTo>
                <a:cubicBezTo>
                  <a:pt x="609413" y="2964738"/>
                  <a:pt x="641410" y="2972104"/>
                  <a:pt x="655999" y="2991556"/>
                </a:cubicBezTo>
                <a:cubicBezTo>
                  <a:pt x="660515" y="2997577"/>
                  <a:pt x="655999" y="3006608"/>
                  <a:pt x="655999" y="3014134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000D8-5C33-EF4E-8071-65F51123F73D}"/>
              </a:ext>
            </a:extLst>
          </p:cNvPr>
          <p:cNvSpPr/>
          <p:nvPr/>
        </p:nvSpPr>
        <p:spPr>
          <a:xfrm>
            <a:off x="4301872" y="4169285"/>
            <a:ext cx="1754326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young person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635663-E4F8-6B47-AD12-E028F49ED44A}"/>
              </a:ext>
            </a:extLst>
          </p:cNvPr>
          <p:cNvSpPr/>
          <p:nvPr/>
        </p:nvSpPr>
        <p:spPr>
          <a:xfrm>
            <a:off x="1779877" y="1233711"/>
            <a:ext cx="1921040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Graduate student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75A197-F1D0-3E42-811D-45754086B112}"/>
              </a:ext>
            </a:extLst>
          </p:cNvPr>
          <p:cNvSpPr/>
          <p:nvPr/>
        </p:nvSpPr>
        <p:spPr>
          <a:xfrm>
            <a:off x="6061057" y="2519528"/>
            <a:ext cx="1028700" cy="45923"/>
          </a:xfrm>
          <a:custGeom>
            <a:avLst/>
            <a:gdLst>
              <a:gd name="connsiteX0" fmla="*/ 0 w 1371600"/>
              <a:gd name="connsiteY0" fmla="*/ 42735 h 61230"/>
              <a:gd name="connsiteX1" fmla="*/ 430306 w 1371600"/>
              <a:gd name="connsiteY1" fmla="*/ 42735 h 61230"/>
              <a:gd name="connsiteX2" fmla="*/ 484095 w 1371600"/>
              <a:gd name="connsiteY2" fmla="*/ 29288 h 61230"/>
              <a:gd name="connsiteX3" fmla="*/ 591671 w 1371600"/>
              <a:gd name="connsiteY3" fmla="*/ 15841 h 61230"/>
              <a:gd name="connsiteX4" fmla="*/ 1371600 w 1371600"/>
              <a:gd name="connsiteY4" fmla="*/ 2394 h 6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61230">
                <a:moveTo>
                  <a:pt x="0" y="42735"/>
                </a:moveTo>
                <a:cubicBezTo>
                  <a:pt x="190935" y="70011"/>
                  <a:pt x="112761" y="64635"/>
                  <a:pt x="430306" y="42735"/>
                </a:cubicBezTo>
                <a:cubicBezTo>
                  <a:pt x="448744" y="41463"/>
                  <a:pt x="465865" y="32326"/>
                  <a:pt x="484095" y="29288"/>
                </a:cubicBezTo>
                <a:cubicBezTo>
                  <a:pt x="519741" y="23347"/>
                  <a:pt x="555648" y="18723"/>
                  <a:pt x="591671" y="15841"/>
                </a:cubicBezTo>
                <a:cubicBezTo>
                  <a:pt x="894655" y="-8398"/>
                  <a:pt x="1006548" y="2394"/>
                  <a:pt x="1371600" y="2394"/>
                </a:cubicBezTo>
              </a:path>
            </a:pathLst>
          </a:cu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2EC2B-FFA4-C849-AC7D-FCFF2F993CB0}"/>
              </a:ext>
            </a:extLst>
          </p:cNvPr>
          <p:cNvSpPr/>
          <p:nvPr/>
        </p:nvSpPr>
        <p:spPr>
          <a:xfrm>
            <a:off x="238537" y="4578745"/>
            <a:ext cx="5947782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Dimensionality reduction helps with simplify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97214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F48D-3E73-5F4C-B3F1-FD975929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2705-486E-DE4C-ADA7-C8330CCA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8283"/>
            <a:ext cx="4260300" cy="4298533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Concepts of dimensionality reduction &amp;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dimensionality reduction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PCA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Algorithmic overview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Hands on practice of PCA with 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Synthesized datasets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Differences in PCA performance with linear datasets &amp; nonlinear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Difference in PCA performance with / without linearly correlated variables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RNAseq TPM matrix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76036B-5F24-4E4C-8A0E-747ECE49CECF}"/>
              </a:ext>
            </a:extLst>
          </p:cNvPr>
          <p:cNvSpPr txBox="1">
            <a:spLocks/>
          </p:cNvSpPr>
          <p:nvPr/>
        </p:nvSpPr>
        <p:spPr>
          <a:xfrm>
            <a:off x="4572000" y="758282"/>
            <a:ext cx="4260300" cy="429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en-US" sz="1400" b="1" dirty="0"/>
              <a:t>PCA &amp; other dimensionality reduction methods (t-SNE, UMAP)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Overview of dimensionality reduction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Pros and Cons of different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t-SNE / UMAP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sz="14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6550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F48D-3E73-5F4C-B3F1-FD975929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2705-486E-DE4C-ADA7-C8330CCAF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8283"/>
            <a:ext cx="4260300" cy="4298533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Concepts of dimensionality reduction &amp;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dimensionality reduction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Concepts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Application of PCA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Algorithmic overview of PCA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2"/>
                </a:solidFill>
              </a:rPr>
              <a:t>Hands on practice of PCA with 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Synthesized datasets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Differences in PCA performance with linear datasets &amp; nonlinear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Difference in PCA performance with / without linearly correlated variables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RNAseq TPM matrix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76036B-5F24-4E4C-8A0E-747ECE49CECF}"/>
              </a:ext>
            </a:extLst>
          </p:cNvPr>
          <p:cNvSpPr txBox="1">
            <a:spLocks/>
          </p:cNvSpPr>
          <p:nvPr/>
        </p:nvSpPr>
        <p:spPr>
          <a:xfrm>
            <a:off x="4572000" y="758282"/>
            <a:ext cx="4260300" cy="429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en-US" sz="1400" b="1" dirty="0">
                <a:solidFill>
                  <a:schemeClr val="tx2"/>
                </a:solidFill>
              </a:rPr>
              <a:t>PCA &amp; other dimensionality reduction methods (t-SNE, UMAP)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Overview of dimensionality reduction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Pros and Cons of different methods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Application of t-SNE / UMAP in bioinformatics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sz="1400" b="1" dirty="0">
                <a:solidFill>
                  <a:schemeClr val="tx2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82372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2DF-1885-C846-AA19-314FD8C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dimensionality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1D384-DAD5-4B4A-8F7B-42BD1D29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b="1" dirty="0"/>
              <a:t>Definition:</a:t>
            </a:r>
          </a:p>
          <a:p>
            <a:pPr marL="114300" indent="0">
              <a:buNone/>
            </a:pPr>
            <a:r>
              <a:rPr lang="en-US" sz="1600" dirty="0"/>
              <a:t>Transformation of data from high-dimensional space into low-dimensional space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b="1" dirty="0"/>
              <a:t>Aim:</a:t>
            </a:r>
          </a:p>
          <a:p>
            <a:pPr marL="114300" indent="0">
              <a:buNone/>
            </a:pPr>
            <a:r>
              <a:rPr lang="en-US" sz="1600" dirty="0"/>
              <a:t>Use less dimensions to represent high dimension dataset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b="1" dirty="0"/>
              <a:t>Why dimensionality reduction:</a:t>
            </a:r>
          </a:p>
          <a:p>
            <a:pPr>
              <a:buAutoNum type="arabicPeriod"/>
            </a:pPr>
            <a:r>
              <a:rPr lang="en-US" sz="1600" dirty="0"/>
              <a:t>For interpretation of data</a:t>
            </a:r>
          </a:p>
          <a:p>
            <a:pPr>
              <a:buAutoNum type="arabicPeriod"/>
            </a:pPr>
            <a:r>
              <a:rPr lang="en-US" sz="1600" dirty="0"/>
              <a:t>Reduce computational cost (curse of dimensionality)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b="1" dirty="0"/>
              <a:t>Application in bioinformatics: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Feature selection (e.g. feature gene extraction from expression matrix)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Preprocessing data for clustering (e.g. sample clustering / gene clustering)</a:t>
            </a:r>
          </a:p>
          <a:p>
            <a:pPr marL="114300" indent="0">
              <a:buNone/>
            </a:pPr>
            <a:r>
              <a:rPr lang="en-US" sz="1600" dirty="0"/>
              <a:t>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9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4D0A-B684-6F40-A02B-A49F44E6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PCA (principal component analysis)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A4575-8446-F241-8A99-173E40E5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Generalized description:</a:t>
            </a:r>
          </a:p>
          <a:p>
            <a:pPr marL="114300" indent="0">
              <a:buNone/>
            </a:pPr>
            <a:r>
              <a:rPr lang="en-US" dirty="0"/>
              <a:t>Maximize variance in the first few dimensions in a new coordinate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7A4BE-BB42-F74F-B0A2-2FD6C73A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7" y="1953394"/>
            <a:ext cx="24384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3BF46-EEC1-874F-B7DD-6D1B82AF8565}"/>
              </a:ext>
            </a:extLst>
          </p:cNvPr>
          <p:cNvSpPr txBox="1"/>
          <p:nvPr/>
        </p:nvSpPr>
        <p:spPr>
          <a:xfrm>
            <a:off x="394268" y="3676123"/>
            <a:ext cx="337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variances explained by u1</a:t>
            </a:r>
          </a:p>
        </p:txBody>
      </p:sp>
    </p:spTree>
    <p:extLst>
      <p:ext uri="{BB962C8B-B14F-4D97-AF65-F5344CB8AC3E}">
        <p14:creationId xmlns:p14="http://schemas.microsoft.com/office/powerpoint/2010/main" val="225968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1552</Words>
  <Application>Microsoft Macintosh PowerPoint</Application>
  <PresentationFormat>On-screen Show (16:9)</PresentationFormat>
  <Paragraphs>385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B9.aa  Dimensionality reduction with PCA  (principal component analysis)</vt:lpstr>
      <vt:lpstr>Objectives</vt:lpstr>
      <vt:lpstr>Why we need dimension reduction?</vt:lpstr>
      <vt:lpstr>Why we need dimension reduction?</vt:lpstr>
      <vt:lpstr>Why we need dimension reduction?</vt:lpstr>
      <vt:lpstr>Contents</vt:lpstr>
      <vt:lpstr>Contents</vt:lpstr>
      <vt:lpstr>Concepts of dimensionality reduction</vt:lpstr>
      <vt:lpstr>Concepts of PCA (principal component analysis)</vt:lpstr>
      <vt:lpstr>Concepts of PCA (principal component analysis)</vt:lpstr>
      <vt:lpstr>Sample application of PCA in bioinformatics</vt:lpstr>
      <vt:lpstr>Sample application of PCA in bioinformatics</vt:lpstr>
      <vt:lpstr>Sample application of PCA in bioinformatics</vt:lpstr>
      <vt:lpstr>PCA algorithm step by step</vt:lpstr>
      <vt:lpstr>Contents</vt:lpstr>
      <vt:lpstr>Demo: PCA with R</vt:lpstr>
      <vt:lpstr>Hands on practice: PCA with R</vt:lpstr>
      <vt:lpstr>Contents</vt:lpstr>
      <vt:lpstr>Overview of dimensionality methods (explaining some terminologies)</vt:lpstr>
      <vt:lpstr>Pros and Cons of PCA v.s t-SNE</vt:lpstr>
      <vt:lpstr>Pros and Cons of different methods</vt:lpstr>
      <vt:lpstr>Application of t-SNE / UMAP in bioinformatics</vt:lpstr>
      <vt:lpstr>Resources</vt:lpstr>
      <vt:lpstr>PowerPoint Presentation</vt:lpstr>
      <vt:lpstr>SNE algorithm simplified overview</vt:lpstr>
      <vt:lpstr>SNE algorithm simplified overview</vt:lpstr>
      <vt:lpstr>SNE v.s. t-SNE</vt:lpstr>
      <vt:lpstr>t-SNE v.s. UMAP</vt:lpstr>
      <vt:lpstr>PCA algorithm step by step</vt:lpstr>
      <vt:lpstr>PCA algorithm step by step</vt:lpstr>
      <vt:lpstr>PCA algorithm step by step</vt:lpstr>
      <vt:lpstr>PCA algorithm step by step</vt:lpstr>
      <vt:lpstr>PCA algorithm step by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B9.aa  Dimensionality reduction with PCA  (principal component analysis)</dc:title>
  <cp:lastModifiedBy>Huitian Diao</cp:lastModifiedBy>
  <cp:revision>42</cp:revision>
  <dcterms:modified xsi:type="dcterms:W3CDTF">2020-11-03T17:39:21Z</dcterms:modified>
</cp:coreProperties>
</file>